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_rels/notesSlide15.xml.rels" ContentType="application/vnd.openxmlformats-package.relationships+xml"/>
  <Override PartName="/ppt/notesSlides/_rels/notesSlide17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media/image9.png" ContentType="image/png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8.gif" ContentType="image/gif"/>
  <Override PartName="/ppt/media/image5.png" ContentType="image/png"/>
  <Override PartName="/ppt/media/image6.png" ContentType="image/png"/>
  <Override PartName="/ppt/media/image7.png" ContentType="image/png"/>
  <Override PartName="/ppt/media/image10.png" ContentType="image/png"/>
  <Override PartName="/ppt/media/image11.png" ContentType="image/png"/>
  <Override PartName="/ppt/media/image12.gif" ContentType="image/gif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9144000" cy="6858000"/>
  <p:notesSz cx="6735762" cy="98663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15"/>
      <c:rotY val="20"/>
      <c:rAngAx val="1"/>
      <c:perspective val="30"/>
    </c:view3D>
    <c:floor>
      <c:spPr>
        <a:noFill/>
        <a:ln w="9360">
          <a:solidFill>
            <a:srgbClr val="656565"/>
          </a:solidFill>
          <a:round/>
        </a:ln>
      </c:spPr>
    </c:floor>
    <c:backWall>
      <c:spPr>
        <a:noFill/>
        <a:ln w="9360">
          <a:solidFill>
            <a:srgbClr val="656565"/>
          </a:solidFill>
          <a:round/>
        </a:ln>
      </c:spPr>
    </c:backWall>
    <c:plotArea>
      <c:bar3D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fd13b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Уточнённый план на 2016 год</c:v>
                </c:pt>
                <c:pt idx="1">
                  <c:v>Исполнено за 2016 год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217922</c:v>
                </c:pt>
                <c:pt idx="1">
                  <c:v>219900.2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ea157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Уточнённый план на 2016 год</c:v>
                </c:pt>
                <c:pt idx="1">
                  <c:v>Исполнено за 2016 год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223680.6</c:v>
                </c:pt>
                <c:pt idx="1">
                  <c:v>217438.4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Дефицит (-)                                                      Профицит (+)</c:v>
                </c:pt>
              </c:strCache>
            </c:strRef>
          </c:tx>
          <c:spPr>
            <a:solidFill>
              <a:srgbClr val="feb80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Уточнённый план на 2016 год</c:v>
                </c:pt>
                <c:pt idx="1">
                  <c:v>Исполнено за 2016 год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-5758.6</c:v>
                </c:pt>
                <c:pt idx="1">
                  <c:v>2461.8</c:v>
                </c:pt>
              </c:numCache>
            </c:numRef>
          </c:val>
        </c:ser>
        <c:gapWidth val="150"/>
        <c:shape val="cylinder"/>
        <c:axId val="89495234"/>
        <c:axId val="84343564"/>
        <c:axId val="0"/>
      </c:bar3DChart>
      <c:catAx>
        <c:axId val="89495234"/>
        <c:scaling>
          <c:orientation val="minMax"/>
        </c:scaling>
        <c:delete val="0"/>
        <c:axPos val="b"/>
        <c:numFmt formatCode="DD.MM.YYYY" sourceLinked="1"/>
        <c:majorTickMark val="out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800" spc="-1">
                <a:solidFill>
                  <a:srgbClr val="000000"/>
                </a:solidFill>
                <a:latin typeface="Book Antiqua"/>
              </a:defRPr>
            </a:pPr>
          </a:p>
        </c:txPr>
        <c:crossAx val="84343564"/>
        <c:crosses val="autoZero"/>
        <c:auto val="1"/>
        <c:lblAlgn val="ctr"/>
        <c:lblOffset val="100"/>
      </c:catAx>
      <c:valAx>
        <c:axId val="84343564"/>
        <c:scaling>
          <c:orientation val="minMax"/>
        </c:scaling>
        <c:delete val="0"/>
        <c:axPos val="l"/>
        <c:majorGridlines>
          <c:spPr>
            <a:ln w="9360">
              <a:solidFill>
                <a:srgbClr val="656565"/>
              </a:solidFill>
              <a:round/>
            </a:ln>
          </c:spPr>
        </c:majorGridlines>
        <c:numFmt formatCode="Standard" sourceLinked="0"/>
        <c:majorTickMark val="out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800" spc="-1">
                <a:solidFill>
                  <a:srgbClr val="000000"/>
                </a:solidFill>
                <a:latin typeface="Book Antiqua"/>
              </a:defRPr>
            </a:pPr>
          </a:p>
        </c:txPr>
        <c:crossAx val="89495234"/>
        <c:crosses val="autoZero"/>
      </c:valAx>
      <c:spPr>
        <a:noFill/>
        <a:ln w="9360">
          <a:solidFill>
            <a:srgbClr val="656565"/>
          </a:solidFill>
          <a:round/>
        </a:ln>
      </c:spPr>
    </c:plotArea>
    <c:legend>
      <c:legendPos val="r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view3D>
      <c:rotX val="15"/>
      <c:rotY val="20"/>
      <c:rAngAx val="1"/>
      <c:perspective val="30"/>
    </c:view3D>
    <c:floor>
      <c:spPr>
        <a:noFill/>
        <a:ln w="9360">
          <a:solidFill>
            <a:srgbClr val="656565"/>
          </a:solidFill>
          <a:round/>
        </a:ln>
      </c:spPr>
    </c:floor>
    <c:backWall>
      <c:spPr>
        <a:noFill/>
        <a:ln w="9360">
          <a:solidFill>
            <a:srgbClr val="656565"/>
          </a:solidFill>
          <a:round/>
        </a:ln>
      </c:spPr>
    </c:backWall>
    <c:plotArea>
      <c:bar3DChart>
        <c:barDir val="col"/>
        <c:grouping val="stack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Налоговые</c:v>
                </c:pt>
              </c:strCache>
            </c:strRef>
          </c:tx>
          <c:spPr>
            <a:solidFill>
              <a:srgbClr val="7fd13b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уточнённый план</c:v>
                </c:pt>
                <c:pt idx="1">
                  <c:v>2016 год исполнено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31157.3</c:v>
                </c:pt>
                <c:pt idx="1">
                  <c:v>40766.9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Неналоговые</c:v>
                </c:pt>
              </c:strCache>
            </c:strRef>
          </c:tx>
          <c:spPr>
            <a:solidFill>
              <a:srgbClr val="ea157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уточнённый план</c:v>
                </c:pt>
                <c:pt idx="1">
                  <c:v>2016 год исполнено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17577.4</c:v>
                </c:pt>
                <c:pt idx="1">
                  <c:v>16460.2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Безвозмездные</c:v>
                </c:pt>
              </c:strCache>
            </c:strRef>
          </c:tx>
          <c:spPr>
            <a:solidFill>
              <a:srgbClr val="feb80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уточнённый план</c:v>
                </c:pt>
                <c:pt idx="1">
                  <c:v>2016 год исполнено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169187.3</c:v>
                </c:pt>
                <c:pt idx="1">
                  <c:v>168609.1</c:v>
                </c:pt>
              </c:numCache>
            </c:numRef>
          </c:val>
        </c:ser>
        <c:gapWidth val="150"/>
        <c:shape val="cylinder"/>
        <c:axId val="73349207"/>
        <c:axId val="74657684"/>
        <c:axId val="0"/>
      </c:bar3DChart>
      <c:catAx>
        <c:axId val="73349207"/>
        <c:scaling>
          <c:orientation val="minMax"/>
        </c:scaling>
        <c:delete val="0"/>
        <c:axPos val="b"/>
        <c:numFmt formatCode="DD.MM.YYYY" sourceLinked="1"/>
        <c:majorTickMark val="out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800" spc="-1">
                <a:solidFill>
                  <a:srgbClr val="000000"/>
                </a:solidFill>
                <a:latin typeface="Book Antiqua"/>
              </a:defRPr>
            </a:pPr>
          </a:p>
        </c:txPr>
        <c:crossAx val="74657684"/>
        <c:crosses val="autoZero"/>
        <c:auto val="1"/>
        <c:lblAlgn val="ctr"/>
        <c:lblOffset val="100"/>
      </c:catAx>
      <c:valAx>
        <c:axId val="74657684"/>
        <c:scaling>
          <c:orientation val="minMax"/>
        </c:scaling>
        <c:delete val="0"/>
        <c:axPos val="l"/>
        <c:majorGridlines>
          <c:spPr>
            <a:ln w="9360">
              <a:solidFill>
                <a:srgbClr val="656565"/>
              </a:solidFill>
              <a:round/>
            </a:ln>
          </c:spPr>
        </c:majorGridlines>
        <c:numFmt formatCode="Standard" sourceLinked="0"/>
        <c:majorTickMark val="out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800" spc="-1">
                <a:solidFill>
                  <a:srgbClr val="000000"/>
                </a:solidFill>
                <a:latin typeface="Book Antiqua"/>
              </a:defRPr>
            </a:pPr>
          </a:p>
        </c:txPr>
        <c:crossAx val="73349207"/>
        <c:crosses val="autoZero"/>
      </c:valAx>
      <c:spPr>
        <a:noFill/>
        <a:ln w="9360">
          <a:solidFill>
            <a:srgbClr val="656565"/>
          </a:solidFill>
          <a:round/>
        </a:ln>
      </c:spPr>
    </c:plotArea>
    <c:legend>
      <c:legendPos val="r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/>
          <a:lstStyle/>
          <a:p>
            <a:pPr>
              <a:defRPr b="1" sz="1800" spc="-1">
                <a:solidFill>
                  <a:srgbClr val="006457"/>
                </a:solidFill>
                <a:latin typeface="Book Antiqua"/>
              </a:defRPr>
            </a:pPr>
            <a:r>
              <a:rPr b="1" sz="1800" spc="-1">
                <a:solidFill>
                  <a:srgbClr val="006457"/>
                </a:solidFill>
                <a:latin typeface="Book Antiqua"/>
              </a:rPr>
              <a:t>Структура налоговых доходов исполнения бюджета 
Заволжского муниципального района за 2016 год </a:t>
            </a:r>
          </a:p>
        </c:rich>
      </c:tx>
      <c:layout>
        <c:manualLayout>
          <c:xMode val="edge"/>
          <c:yMode val="edge"/>
          <c:x val="0.235278341825984"/>
          <c:y val="0.0113211577485849"/>
        </c:manualLayout>
      </c:layout>
      <c:overlay val="0"/>
    </c:title>
    <c:autoTitleDeleted val="0"/>
    <c:view3D>
      <c:rotX val="15"/>
      <c:rotY val="20"/>
      <c:rAngAx val="1"/>
      <c:perspective val="30"/>
    </c:view3D>
    <c:floor>
      <c:spPr>
        <a:noFill/>
        <a:ln w="9360">
          <a:solidFill>
            <a:srgbClr val="656565"/>
          </a:solidFill>
          <a:round/>
        </a:ln>
      </c:spPr>
    </c:floor>
    <c:backWall>
      <c:spPr>
        <a:noFill/>
        <a:ln w="9360">
          <a:solidFill>
            <a:srgbClr val="656565"/>
          </a:solidFill>
          <a:round/>
        </a:ln>
      </c:spPr>
    </c:backWall>
    <c:plotArea>
      <c:layout>
        <c:manualLayout>
          <c:layoutTarget val="inner"/>
          <c:xMode val="edge"/>
          <c:yMode val="edge"/>
          <c:x val="0.212214091414122"/>
          <c:y val="0.115668055110542"/>
          <c:w val="0.757250680050573"/>
          <c:h val="0.558528249492684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Налог на доходы физических лиц </c:v>
                </c:pt>
              </c:strCache>
            </c:strRef>
          </c:tx>
          <c:spPr>
            <a:solidFill>
              <a:srgbClr val="7fd13b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                                уточнённый план</c:v>
                </c:pt>
                <c:pt idx="1">
                  <c:v>2016 год                                                                   исполнено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19452.5</c:v>
                </c:pt>
                <c:pt idx="1">
                  <c:v>19960.7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Акцизы на нефтепродукты</c:v>
                </c:pt>
              </c:strCache>
            </c:strRef>
          </c:tx>
          <c:spPr>
            <a:solidFill>
              <a:srgbClr val="ea157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                                уточнённый план</c:v>
                </c:pt>
                <c:pt idx="1">
                  <c:v>2016 год                                                                   исполнено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4953.3</c:v>
                </c:pt>
                <c:pt idx="1">
                  <c:v>5169.2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Налоги на совокупный доход</c:v>
                </c:pt>
              </c:strCache>
            </c:strRef>
          </c:tx>
          <c:spPr>
            <a:solidFill>
              <a:srgbClr val="feb80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                                уточнённый план</c:v>
                </c:pt>
                <c:pt idx="1">
                  <c:v>2016 год                                                                   исполнено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5353.5</c:v>
                </c:pt>
                <c:pt idx="1">
                  <c:v>5538.8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Налоги, сборы и регулярные платежи за пользование природными ресурсами</c:v>
                </c:pt>
              </c:strCache>
            </c:strRef>
          </c:tx>
          <c:spPr>
            <a:solidFill>
              <a:srgbClr val="00addc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                                уточнённый план</c:v>
                </c:pt>
                <c:pt idx="1">
                  <c:v>2016 год                                                                   исполнено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80</c:v>
                </c:pt>
                <c:pt idx="1">
                  <c:v>87.2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spPr>
            <a:solidFill>
              <a:srgbClr val="738ac8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                                уточнённый план</c:v>
                </c:pt>
                <c:pt idx="1">
                  <c:v>2016 год                                                                   исполнено</c:v>
                </c:pt>
              </c:strCache>
            </c:strRef>
          </c:cat>
          <c:val>
            <c:numRef>
              <c:f>4</c:f>
              <c:numCache>
                <c:formatCode>General</c:formatCode>
                <c:ptCount val="2"/>
                <c:pt idx="0">
                  <c:v>1275</c:v>
                </c:pt>
                <c:pt idx="1">
                  <c:v>1370.9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Задолженность и перерасчёты по отменённым налогам</c:v>
                </c:pt>
              </c:strCache>
            </c:strRef>
          </c:tx>
          <c:spPr>
            <a:solidFill>
              <a:srgbClr val="1ab39f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                                уточнённый план</c:v>
                </c:pt>
                <c:pt idx="1">
                  <c:v>2016 год                                                                   исполнено</c:v>
                </c:pt>
              </c:strCache>
            </c:strRef>
          </c:cat>
          <c:val>
            <c:numRef>
              <c:f>5</c:f>
              <c:numCache>
                <c:formatCode>General</c:formatCode>
                <c:ptCount val="2"/>
                <c:pt idx="0">
                  <c:v>43</c:v>
                </c:pt>
                <c:pt idx="1">
                  <c:v>44.6</c:v>
                </c:pt>
              </c:numCache>
            </c:numRef>
          </c:val>
        </c:ser>
        <c:gapWidth val="75"/>
        <c:shape val="cylinder"/>
        <c:axId val="81890027"/>
        <c:axId val="70028327"/>
        <c:axId val="0"/>
      </c:bar3DChart>
      <c:catAx>
        <c:axId val="81890027"/>
        <c:scaling>
          <c:orientation val="minMax"/>
        </c:scaling>
        <c:delete val="0"/>
        <c:axPos val="b"/>
        <c:numFmt formatCode="DD.MM.YYYY" sourceLinked="1"/>
        <c:majorTickMark val="none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800" spc="-1">
                <a:solidFill>
                  <a:srgbClr val="000000"/>
                </a:solidFill>
                <a:latin typeface="Book Antiqua"/>
              </a:defRPr>
            </a:pPr>
          </a:p>
        </c:txPr>
        <c:crossAx val="70028327"/>
        <c:crosses val="autoZero"/>
        <c:auto val="1"/>
        <c:lblAlgn val="ctr"/>
        <c:lblOffset val="100"/>
      </c:catAx>
      <c:valAx>
        <c:axId val="70028327"/>
        <c:scaling>
          <c:orientation val="minMax"/>
        </c:scaling>
        <c:delete val="0"/>
        <c:axPos val="l"/>
        <c:majorGridlines>
          <c:spPr>
            <a:ln w="9360">
              <a:solidFill>
                <a:srgbClr val="656565"/>
              </a:solidFill>
              <a:round/>
            </a:ln>
          </c:spPr>
        </c:majorGridlines>
        <c:numFmt formatCode="Standard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p>
            <a:pPr>
              <a:defRPr sz="1200" spc="-1">
                <a:solidFill>
                  <a:srgbClr val="000000"/>
                </a:solidFill>
                <a:latin typeface="Book Antiqua"/>
              </a:defRPr>
            </a:pPr>
          </a:p>
        </c:txPr>
        <c:crossAx val="81890027"/>
        <c:crosses val="autoZero"/>
      </c:valAx>
      <c:spPr>
        <a:noFill/>
        <a:ln w="9360">
          <a:solidFill>
            <a:srgbClr val="656565"/>
          </a:solidFill>
          <a:round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/>
          <a:lstStyle/>
          <a:p>
            <a:pPr>
              <a:defRPr b="1" sz="1800" spc="-1">
                <a:solidFill>
                  <a:srgbClr val="006457"/>
                </a:solidFill>
                <a:latin typeface="Book Antiqua"/>
              </a:defRPr>
            </a:pPr>
            <a:r>
              <a:rPr b="1" sz="1800" spc="-1">
                <a:solidFill>
                  <a:srgbClr val="006457"/>
                </a:solidFill>
                <a:latin typeface="Book Antiqua"/>
              </a:rPr>
              <a:t>Структура неналоговых доходов исполнения бюджета 
Заволжского муниципального района за 2016 год</a:t>
            </a:r>
          </a:p>
        </c:rich>
      </c:tx>
      <c:overlay val="0"/>
    </c:title>
    <c:autoTitleDeleted val="0"/>
    <c:view3D>
      <c:rotX val="15"/>
      <c:rotY val="20"/>
      <c:rAngAx val="1"/>
      <c:perspective val="30"/>
    </c:view3D>
    <c:floor>
      <c:spPr>
        <a:noFill/>
        <a:ln w="9360">
          <a:solidFill>
            <a:srgbClr val="656565"/>
          </a:solidFill>
          <a:round/>
        </a:ln>
      </c:spPr>
    </c:floor>
    <c:backWall>
      <c:spPr>
        <a:noFill/>
        <a:ln w="25560">
          <a:noFill/>
        </a:ln>
      </c:spPr>
    </c:backWall>
    <c:plotArea>
      <c:bar3DChart>
        <c:barDir val="bar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spPr>
            <a:solidFill>
              <a:srgbClr val="7fd13b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уточнённый план</c:v>
                </c:pt>
                <c:pt idx="1">
                  <c:v>2016 год                                                            исполнение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3885.4</c:v>
                </c:pt>
                <c:pt idx="1">
                  <c:v>4036.8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spPr>
            <a:solidFill>
              <a:srgbClr val="ea157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уточнённый план</c:v>
                </c:pt>
                <c:pt idx="1">
                  <c:v>2016 год                                                            исполнение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271.6</c:v>
                </c:pt>
                <c:pt idx="1">
                  <c:v>269.3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spPr>
            <a:solidFill>
              <a:srgbClr val="feb80a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уточнённый план</c:v>
                </c:pt>
                <c:pt idx="1">
                  <c:v>2016 год                                                            исполнение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9020</c:v>
                </c:pt>
                <c:pt idx="1">
                  <c:v>9381.6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spPr>
            <a:solidFill>
              <a:srgbClr val="00addc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уточнённый план</c:v>
                </c:pt>
                <c:pt idx="1">
                  <c:v>2016 год                                                            исполнение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2023</c:v>
                </c:pt>
                <c:pt idx="1">
                  <c:v>2170.9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spPr>
            <a:solidFill>
              <a:srgbClr val="738ac8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уточнённый план</c:v>
                </c:pt>
                <c:pt idx="1">
                  <c:v>2016 год                                                            исполнение</c:v>
                </c:pt>
              </c:strCache>
            </c:strRef>
          </c:cat>
          <c:val>
            <c:numRef>
              <c:f>4</c:f>
              <c:numCache>
                <c:formatCode>General</c:formatCode>
                <c:ptCount val="2"/>
                <c:pt idx="0">
                  <c:v>2368.1</c:v>
                </c:pt>
                <c:pt idx="1">
                  <c:v>3196.4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spPr>
            <a:solidFill>
              <a:srgbClr val="1ab39f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            уточнённый план</c:v>
                </c:pt>
                <c:pt idx="1">
                  <c:v>2016 год                                                            исполнение</c:v>
                </c:pt>
              </c:strCache>
            </c:strRef>
          </c:cat>
          <c:val>
            <c:numRef>
              <c:f>5</c:f>
              <c:numCache>
                <c:formatCode>General</c:formatCode>
                <c:ptCount val="2"/>
                <c:pt idx="0">
                  <c:v>9.3</c:v>
                </c:pt>
                <c:pt idx="1">
                  <c:v>64.7</c:v>
                </c:pt>
              </c:numCache>
            </c:numRef>
          </c:val>
        </c:ser>
        <c:gapWidth val="75"/>
        <c:shape val="cylinder"/>
        <c:axId val="89838194"/>
        <c:axId val="67527927"/>
        <c:axId val="0"/>
      </c:bar3DChart>
      <c:catAx>
        <c:axId val="89838194"/>
        <c:scaling>
          <c:orientation val="minMax"/>
        </c:scaling>
        <c:delete val="0"/>
        <c:axPos val="b"/>
        <c:numFmt formatCode="DD.MM.YYYY" sourceLinked="1"/>
        <c:majorTickMark val="none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800" spc="-1">
                <a:solidFill>
                  <a:srgbClr val="000000"/>
                </a:solidFill>
                <a:latin typeface="Book Antiqua"/>
              </a:defRPr>
            </a:pPr>
          </a:p>
        </c:txPr>
        <c:crossAx val="67527927"/>
        <c:crosses val="autoZero"/>
        <c:auto val="1"/>
        <c:lblAlgn val="ctr"/>
        <c:lblOffset val="100"/>
      </c:catAx>
      <c:valAx>
        <c:axId val="67527927"/>
        <c:scaling>
          <c:orientation val="minMax"/>
        </c:scaling>
        <c:delete val="0"/>
        <c:axPos val="l"/>
        <c:majorGridlines>
          <c:spPr>
            <a:ln w="9360">
              <a:solidFill>
                <a:srgbClr val="656565"/>
              </a:solidFill>
              <a:round/>
            </a:ln>
          </c:spPr>
        </c:majorGridlines>
        <c:numFmt formatCode="Standard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p>
            <a:pPr>
              <a:defRPr sz="1200" spc="-1">
                <a:solidFill>
                  <a:srgbClr val="000000"/>
                </a:solidFill>
                <a:latin typeface="Book Antiqua"/>
              </a:defRPr>
            </a:pPr>
          </a:p>
        </c:txPr>
        <c:crossAx val="89838194"/>
        <c:crosses val="autoZero"/>
      </c:valAx>
      <c:spPr>
        <a:noFill/>
        <a:ln w="25560">
          <a:noFill/>
        </a:ln>
      </c:spPr>
    </c:plotArea>
    <c:legend>
      <c:legendPos val="b"/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title>
      <c:tx>
        <c:rich>
          <a:bodyPr/>
          <a:lstStyle/>
          <a:p>
            <a:pPr>
              <a:defRPr b="1" sz="1800" spc="-1">
                <a:solidFill>
                  <a:srgbClr val="006457"/>
                </a:solidFill>
                <a:latin typeface="Book Antiqua"/>
              </a:defRPr>
            </a:pPr>
            <a:r>
              <a:rPr b="1" sz="1800" spc="-1">
                <a:solidFill>
                  <a:srgbClr val="006457"/>
                </a:solidFill>
                <a:latin typeface="Book Antiqua"/>
              </a:rPr>
              <a:t>Структура расходов бюджета 
Заволжского муниципального района в 2016 году</a:t>
            </a:r>
          </a:p>
        </c:rich>
      </c:tx>
      <c:overlay val="0"/>
    </c:title>
    <c:autoTitleDeleted val="0"/>
    <c:view3D>
      <c:rotX val="15"/>
      <c:rotY val="20"/>
      <c:rAngAx val="1"/>
      <c:perspective val="30"/>
    </c:view3D>
    <c:floor>
      <c:spPr>
        <a:noFill/>
        <a:ln w="9360">
          <a:solidFill>
            <a:srgbClr val="656565"/>
          </a:solidFill>
          <a:round/>
        </a:ln>
      </c:spPr>
    </c:floor>
    <c:backWall>
      <c:spPr>
        <a:noFill/>
        <a:ln w="9360">
          <a:solidFill>
            <a:srgbClr val="656565"/>
          </a:solidFill>
          <a:round/>
        </a:ln>
      </c:spPr>
    </c:backWall>
    <c:plotArea>
      <c:bar3D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Общегосударственные вопросы</c:v>
                </c:pt>
              </c:strCache>
            </c:strRef>
          </c:tx>
          <c:spPr>
            <a:solidFill>
              <a:srgbClr val="71ba34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"/>
                <c:pt idx="0">
                  <c:v>40580.2</c:v>
                </c:pt>
                <c:pt idx="1">
                  <c:v>37288.7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Национальная безопасность и правоохранительная деятельность</c:v>
                </c:pt>
              </c:strCache>
            </c:strRef>
          </c:tx>
          <c:spPr>
            <a:solidFill>
              <a:srgbClr val="d0126c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2"/>
                <c:pt idx="0">
                  <c:v>165</c:v>
                </c:pt>
                <c:pt idx="1">
                  <c:v>165</c:v>
                </c:pt>
              </c:numCache>
            </c:numRef>
          </c:val>
        </c:ser>
        <c:ser>
          <c:idx val="2"/>
          <c:order val="2"/>
          <c:tx>
            <c:strRef>
              <c:f>label 2</c:f>
              <c:strCache>
                <c:ptCount val="1"/>
                <c:pt idx="0">
                  <c:v>Национальная экономика</c:v>
                </c:pt>
              </c:strCache>
            </c:strRef>
          </c:tx>
          <c:spPr>
            <a:solidFill>
              <a:srgbClr val="e2a308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2</c:f>
              <c:numCache>
                <c:formatCode>General</c:formatCode>
                <c:ptCount val="2"/>
                <c:pt idx="0">
                  <c:v>5560.6</c:v>
                </c:pt>
                <c:pt idx="1">
                  <c:v>3521.3</c:v>
                </c:pt>
              </c:numCache>
            </c:numRef>
          </c:val>
        </c:ser>
        <c:ser>
          <c:idx val="3"/>
          <c:order val="3"/>
          <c:tx>
            <c:strRef>
              <c:f>label 3</c:f>
              <c:strCache>
                <c:ptCount val="1"/>
                <c:pt idx="0">
                  <c:v>Жилищно-коммунальное хозяйство</c:v>
                </c:pt>
              </c:strCache>
            </c:strRef>
          </c:tx>
          <c:spPr>
            <a:solidFill>
              <a:srgbClr val="009ac3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3</c:f>
              <c:numCache>
                <c:formatCode>General</c:formatCode>
                <c:ptCount val="2"/>
                <c:pt idx="0">
                  <c:v>4338.5</c:v>
                </c:pt>
                <c:pt idx="1">
                  <c:v>4338.5</c:v>
                </c:pt>
              </c:numCache>
            </c:numRef>
          </c:val>
        </c:ser>
        <c:ser>
          <c:idx val="4"/>
          <c:order val="4"/>
          <c:tx>
            <c:strRef>
              <c:f>label 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spPr>
            <a:solidFill>
              <a:srgbClr val="667ab2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4</c:f>
              <c:numCache>
                <c:formatCode>General</c:formatCode>
                <c:ptCount val="2"/>
                <c:pt idx="0">
                  <c:v>20.5</c:v>
                </c:pt>
                <c:pt idx="1">
                  <c:v>20.5</c:v>
                </c:pt>
              </c:numCache>
            </c:numRef>
          </c:val>
        </c:ser>
        <c:ser>
          <c:idx val="5"/>
          <c:order val="5"/>
          <c:tx>
            <c:strRef>
              <c:f>label 5</c:f>
              <c:strCache>
                <c:ptCount val="1"/>
                <c:pt idx="0">
                  <c:v>Образование</c:v>
                </c:pt>
              </c:strCache>
            </c:strRef>
          </c:tx>
          <c:spPr>
            <a:solidFill>
              <a:srgbClr val="179f8d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5</c:f>
              <c:numCache>
                <c:formatCode>General</c:formatCode>
                <c:ptCount val="2"/>
                <c:pt idx="0">
                  <c:v>169217.8</c:v>
                </c:pt>
                <c:pt idx="1">
                  <c:v>168316.4</c:v>
                </c:pt>
              </c:numCache>
            </c:numRef>
          </c:val>
        </c:ser>
        <c:ser>
          <c:idx val="6"/>
          <c:order val="6"/>
          <c:tx>
            <c:strRef>
              <c:f>label 6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rgbClr val="a8dc8d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6</c:f>
              <c:numCache>
                <c:formatCode>General</c:formatCode>
                <c:ptCount val="2"/>
                <c:pt idx="0">
                  <c:v>366</c:v>
                </c:pt>
                <c:pt idx="1">
                  <c:v>366</c:v>
                </c:pt>
              </c:numCache>
            </c:numRef>
          </c:val>
        </c:ser>
        <c:ser>
          <c:idx val="7"/>
          <c:order val="7"/>
          <c:tx>
            <c:strRef>
              <c:f>label 7</c:f>
              <c:strCache>
                <c:ptCount val="1"/>
                <c:pt idx="0">
                  <c:v>Социальная политика</c:v>
                </c:pt>
              </c:strCache>
            </c:strRef>
          </c:tx>
          <c:spPr>
            <a:solidFill>
              <a:srgbClr val="ef88a6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7</c:f>
              <c:numCache>
                <c:formatCode>General</c:formatCode>
                <c:ptCount val="2"/>
                <c:pt idx="0">
                  <c:v>3122</c:v>
                </c:pt>
                <c:pt idx="1">
                  <c:v>3122</c:v>
                </c:pt>
              </c:numCache>
            </c:numRef>
          </c:val>
        </c:ser>
        <c:ser>
          <c:idx val="8"/>
          <c:order val="8"/>
          <c:tx>
            <c:strRef>
              <c:f>label 8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spPr>
            <a:solidFill>
              <a:srgbClr val="fecb87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8</c:f>
              <c:numCache>
                <c:formatCode>General</c:formatCode>
                <c:ptCount val="2"/>
                <c:pt idx="0">
                  <c:v>300</c:v>
                </c:pt>
                <c:pt idx="1">
                  <c:v>300</c:v>
                </c:pt>
              </c:numCache>
            </c:numRef>
          </c:val>
        </c:ser>
        <c:ser>
          <c:idx val="9"/>
          <c:order val="9"/>
          <c:tx>
            <c:strRef>
              <c:f>label 9</c:f>
              <c:strCache>
                <c:ptCount val="1"/>
                <c:pt idx="0">
                  <c:v>Обслуживание государственного и муниципального долга</c:v>
                </c:pt>
              </c:strCache>
            </c:strRef>
          </c:tx>
          <c:spPr>
            <a:solidFill>
              <a:srgbClr val="87c4e4"/>
            </a:solidFill>
            <a:ln>
              <a:noFill/>
            </a:ln>
          </c:spPr>
          <c:invertIfNegative val="0"/>
          <c:dLbls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"/>
                <c:pt idx="0">
                  <c:v>2016 год                                                уточнённый план</c:v>
                </c:pt>
                <c:pt idx="1">
                  <c:v>2016 год                                               исполнение</c:v>
                </c:pt>
              </c:strCache>
            </c:strRef>
          </c:cat>
          <c:val>
            <c:numRef>
              <c:f>9</c:f>
              <c:numCache>
                <c:formatCode>General</c:formatCode>
                <c:ptCount val="2"/>
                <c:pt idx="0">
                  <c:v>10</c:v>
                </c:pt>
                <c:pt idx="1">
                  <c:v>0</c:v>
                </c:pt>
              </c:numCache>
            </c:numRef>
          </c:val>
        </c:ser>
        <c:gapWidth val="75"/>
        <c:shape val="box"/>
        <c:axId val="70475293"/>
        <c:axId val="69395527"/>
        <c:axId val="0"/>
      </c:bar3DChart>
      <c:catAx>
        <c:axId val="70475293"/>
        <c:scaling>
          <c:orientation val="minMax"/>
        </c:scaling>
        <c:delete val="0"/>
        <c:axPos val="b"/>
        <c:numFmt formatCode="DD.MM.YYYY" sourceLinked="1"/>
        <c:majorTickMark val="none"/>
        <c:minorTickMark val="none"/>
        <c:tickLblPos val="nextTo"/>
        <c:spPr>
          <a:ln w="9360">
            <a:solidFill>
              <a:srgbClr val="656565"/>
            </a:solidFill>
            <a:round/>
          </a:ln>
        </c:spPr>
        <c:txPr>
          <a:bodyPr/>
          <a:p>
            <a:pPr>
              <a:defRPr sz="1400" spc="-1">
                <a:solidFill>
                  <a:srgbClr val="000000"/>
                </a:solidFill>
                <a:latin typeface="Book Antiqua"/>
              </a:defRPr>
            </a:pPr>
          </a:p>
        </c:txPr>
        <c:crossAx val="69395527"/>
        <c:crosses val="autoZero"/>
        <c:auto val="1"/>
        <c:lblAlgn val="ctr"/>
        <c:lblOffset val="100"/>
      </c:catAx>
      <c:valAx>
        <c:axId val="69395527"/>
        <c:scaling>
          <c:orientation val="minMax"/>
        </c:scaling>
        <c:delete val="0"/>
        <c:axPos val="l"/>
        <c:majorGridlines>
          <c:spPr>
            <a:ln w="9360">
              <a:solidFill>
                <a:srgbClr val="656565"/>
              </a:solidFill>
              <a:round/>
            </a:ln>
          </c:spPr>
        </c:majorGridlines>
        <c:numFmt formatCode="Standard" sourceLinked="0"/>
        <c:majorTickMark val="none"/>
        <c:minorTickMark val="none"/>
        <c:tickLblPos val="nextTo"/>
        <c:spPr>
          <a:ln w="9360">
            <a:noFill/>
          </a:ln>
        </c:spPr>
        <c:txPr>
          <a:bodyPr/>
          <a:p>
            <a:pPr>
              <a:defRPr sz="1200" spc="-1">
                <a:solidFill>
                  <a:srgbClr val="000000"/>
                </a:solidFill>
                <a:latin typeface="Book Antiqua"/>
              </a:defRPr>
            </a:pPr>
          </a:p>
        </c:txPr>
        <c:crossAx val="70475293"/>
        <c:crosses val="autoZero"/>
      </c:valAx>
      <c:spPr>
        <a:noFill/>
        <a:ln w="9360">
          <a:solidFill>
            <a:srgbClr val="656565"/>
          </a:solidFill>
          <a:round/>
        </a:ln>
      </c:spPr>
    </c:plotArea>
    <c:legend>
      <c:legendPos val="b"/>
      <c:layout>
        <c:manualLayout>
          <c:xMode val="edge"/>
          <c:yMode val="edge"/>
          <c:x val="0.184324912510936"/>
          <c:y val="0.551046612497642"/>
        </c:manualLayout>
      </c:layout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layout>
        <c:manualLayout>
          <c:layoutTarget val="inner"/>
          <c:xMode val="edge"/>
          <c:yMode val="edge"/>
          <c:x val="0.0513779527559055"/>
          <c:y val="0.148136482939633"/>
          <c:w val="0.552755905511811"/>
          <c:h val="0.851811023622047"/>
        </c:manualLayout>
      </c:layout>
      <c:doughnutChart>
        <c:ser>
          <c:idx val="0"/>
          <c:order val="0"/>
          <c:tx>
            <c:strRef>
              <c:f>label 0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7fd13b"/>
            </a:solidFill>
            <a:ln>
              <a:noFill/>
            </a:ln>
          </c:spPr>
          <c:explosion val="25"/>
          <c:dPt>
            <c:idx val="0"/>
            <c:spPr>
              <a:solidFill>
                <a:srgbClr val="609f2c"/>
              </a:solidFill>
              <a:ln>
                <a:noFill/>
              </a:ln>
            </c:spPr>
          </c:dPt>
          <c:dPt>
            <c:idx val="1"/>
            <c:spPr>
              <a:solidFill>
                <a:srgbClr val="b20f5c"/>
              </a:solidFill>
              <a:ln>
                <a:noFill/>
              </a:ln>
            </c:spPr>
          </c:dPt>
          <c:dPt>
            <c:idx val="2"/>
            <c:spPr>
              <a:solidFill>
                <a:srgbClr val="c18b07"/>
              </a:solidFill>
              <a:ln>
                <a:noFill/>
              </a:ln>
            </c:spPr>
          </c:dPt>
          <c:dPt>
            <c:idx val="3"/>
            <c:spPr>
              <a:solidFill>
                <a:srgbClr val="0083a7"/>
              </a:solidFill>
              <a:ln>
                <a:noFill/>
              </a:ln>
            </c:spPr>
          </c:dPt>
          <c:dPt>
            <c:idx val="4"/>
            <c:spPr>
              <a:solidFill>
                <a:srgbClr val="576898"/>
              </a:solidFill>
              <a:ln>
                <a:noFill/>
              </a:ln>
            </c:spPr>
          </c:dPt>
          <c:dPt>
            <c:idx val="5"/>
            <c:spPr>
              <a:solidFill>
                <a:srgbClr val="138878"/>
              </a:solidFill>
              <a:ln>
                <a:noFill/>
              </a:ln>
            </c:spPr>
          </c:dPt>
          <c:dPt>
            <c:idx val="6"/>
            <c:spPr>
              <a:solidFill>
                <a:srgbClr val="71ba34"/>
              </a:solidFill>
              <a:ln>
                <a:noFill/>
              </a:ln>
            </c:spPr>
          </c:dPt>
          <c:dPt>
            <c:idx val="7"/>
            <c:spPr>
              <a:solidFill>
                <a:srgbClr val="d0126c"/>
              </a:solidFill>
              <a:ln>
                <a:noFill/>
              </a:ln>
            </c:spPr>
          </c:dPt>
          <c:dPt>
            <c:idx val="8"/>
            <c:spPr>
              <a:solidFill>
                <a:srgbClr val="e2a308"/>
              </a:solidFill>
              <a:ln>
                <a:noFill/>
              </a:ln>
            </c:spPr>
          </c:dPt>
          <c:dPt>
            <c:idx val="9"/>
            <c:spPr>
              <a:solidFill>
                <a:srgbClr val="009ac3"/>
              </a:solidFill>
              <a:ln>
                <a:noFill/>
              </a:ln>
            </c:spPr>
          </c:dPt>
          <c:dPt>
            <c:idx val="10"/>
            <c:spPr>
              <a:solidFill>
                <a:srgbClr val="667ab2"/>
              </a:solidFill>
              <a:ln>
                <a:noFill/>
              </a:ln>
            </c:spPr>
          </c:dPt>
          <c:dPt>
            <c:idx val="11"/>
            <c:spPr>
              <a:solidFill>
                <a:srgbClr val="179f8d"/>
              </a:solidFill>
              <a:ln>
                <a:noFill/>
              </a:ln>
            </c:spPr>
          </c:dPt>
          <c:dPt>
            <c:idx val="12"/>
            <c:spPr>
              <a:solidFill>
                <a:srgbClr val="7fd13b"/>
              </a:solidFill>
              <a:ln>
                <a:noFill/>
              </a:ln>
            </c:spPr>
          </c:dPt>
          <c:dPt>
            <c:idx val="13"/>
            <c:spPr>
              <a:solidFill>
                <a:srgbClr val="ea157a"/>
              </a:solidFill>
              <a:ln>
                <a:noFill/>
              </a:ln>
            </c:spPr>
          </c:dPt>
          <c:dPt>
            <c:idx val="14"/>
            <c:spPr>
              <a:solidFill>
                <a:srgbClr val="feb80a"/>
              </a:solidFill>
              <a:ln>
                <a:noFill/>
              </a:ln>
            </c:spPr>
          </c:dPt>
          <c:dPt>
            <c:idx val="15"/>
            <c:spPr>
              <a:solidFill>
                <a:srgbClr val="00addc"/>
              </a:solidFill>
              <a:ln>
                <a:noFill/>
              </a:ln>
            </c:spPr>
          </c:dPt>
          <c:dPt>
            <c:idx val="16"/>
            <c:spPr>
              <a:solidFill>
                <a:srgbClr val="738ac8"/>
              </a:solidFill>
              <a:ln>
                <a:noFill/>
              </a:ln>
            </c:spPr>
          </c:dPt>
          <c:dPt>
            <c:idx val="17"/>
            <c:spPr>
              <a:solidFill>
                <a:srgbClr val="1ab39f"/>
              </a:solidFill>
              <a:ln>
                <a:noFill/>
              </a:ln>
            </c:spPr>
          </c:dPt>
          <c:dPt>
            <c:idx val="18"/>
            <c:spPr>
              <a:solidFill>
                <a:srgbClr val="a8dc8d"/>
              </a:solidFill>
              <a:ln>
                <a:noFill/>
              </a:ln>
            </c:spPr>
          </c:dPt>
          <c:dPt>
            <c:idx val="19"/>
            <c:spPr>
              <a:solidFill>
                <a:srgbClr val="ef88a6"/>
              </a:solidFill>
              <a:ln>
                <a:noFill/>
              </a:ln>
            </c:spPr>
          </c:dPt>
          <c:dPt>
            <c:idx val="20"/>
            <c:spPr>
              <a:solidFill>
                <a:srgbClr val="fecb87"/>
              </a:solidFill>
              <a:ln>
                <a:noFill/>
              </a:ln>
            </c:spPr>
          </c:dPt>
          <c:dPt>
            <c:idx val="21"/>
            <c:spPr>
              <a:solidFill>
                <a:srgbClr val="87c4e4"/>
              </a:solidFill>
              <a:ln>
                <a:noFill/>
              </a:ln>
            </c:spPr>
          </c:dPt>
          <c:dPt>
            <c:idx val="22"/>
            <c:spPr>
              <a:solidFill>
                <a:srgbClr val="a2aed6"/>
              </a:solidFill>
              <a:ln>
                <a:noFill/>
              </a:ln>
            </c:spPr>
          </c:dPt>
          <c:dPt>
            <c:idx val="23"/>
            <c:spPr>
              <a:solidFill>
                <a:srgbClr val="88c8bb"/>
              </a:solidFill>
              <a:ln>
                <a:noFill/>
              </a:ln>
            </c:spPr>
          </c:dPt>
          <c:dPt>
            <c:idx val="24"/>
            <c:spPr>
              <a:solidFill>
                <a:srgbClr val="c8e7ba"/>
              </a:solidFill>
              <a:ln>
                <a:noFill/>
              </a:ln>
            </c:spPr>
          </c:dPt>
          <c:dPt>
            <c:idx val="25"/>
            <c:spPr>
              <a:solidFill>
                <a:srgbClr val="f4b7c6"/>
              </a:solidFill>
              <a:ln>
                <a:noFill/>
              </a:ln>
            </c:spPr>
          </c:dPt>
          <c:dPt>
            <c:idx val="26"/>
            <c:spPr>
              <a:solidFill>
                <a:srgbClr val="fedcb7"/>
              </a:solidFill>
              <a:ln>
                <a:noFill/>
              </a:ln>
            </c:spPr>
          </c:dPt>
          <c:dPt>
            <c:idx val="27"/>
            <c:spPr>
              <a:solidFill>
                <a:srgbClr val="b7d8ed"/>
              </a:solidFill>
              <a:ln>
                <a:noFill/>
              </a:ln>
            </c:spPr>
          </c:dPt>
          <c:dLbls>
            <c:dLbl>
              <c:idx val="0"/>
              <c:showLegendKey val="0"/>
              <c:showVal val="0"/>
              <c:showCatName val="0"/>
              <c:showSerName val="0"/>
              <c:showPercent val="0"/>
            </c:dLbl>
            <c:dLbl>
              <c:idx val="1"/>
              <c:showLegendKey val="0"/>
              <c:showVal val="0"/>
              <c:showCatName val="0"/>
              <c:showSerName val="0"/>
              <c:showPercent val="0"/>
            </c:dLbl>
            <c:dLbl>
              <c:idx val="2"/>
              <c:showLegendKey val="0"/>
              <c:showVal val="0"/>
              <c:showCatName val="0"/>
              <c:showSerName val="0"/>
              <c:showPercent val="0"/>
            </c:dLbl>
            <c:dLbl>
              <c:idx val="3"/>
              <c:showLegendKey val="0"/>
              <c:showVal val="0"/>
              <c:showCatName val="0"/>
              <c:showSerName val="0"/>
              <c:showPercent val="0"/>
            </c:dLbl>
            <c:dLbl>
              <c:idx val="4"/>
              <c:showLegendKey val="0"/>
              <c:showVal val="0"/>
              <c:showCatName val="0"/>
              <c:showSerName val="0"/>
              <c:showPercent val="0"/>
            </c:dLbl>
            <c:dLbl>
              <c:idx val="5"/>
              <c:showLegendKey val="0"/>
              <c:showVal val="0"/>
              <c:showCatName val="0"/>
              <c:showSerName val="0"/>
              <c:showPercent val="0"/>
            </c:dLbl>
            <c:dLbl>
              <c:idx val="6"/>
              <c:showLegendKey val="0"/>
              <c:showVal val="0"/>
              <c:showCatName val="0"/>
              <c:showSerName val="0"/>
              <c:showPercent val="0"/>
            </c:dLbl>
            <c:dLbl>
              <c:idx val="7"/>
              <c:showLegendKey val="0"/>
              <c:showVal val="0"/>
              <c:showCatName val="0"/>
              <c:showSerName val="0"/>
              <c:showPercent val="0"/>
            </c:dLbl>
            <c:dLbl>
              <c:idx val="8"/>
              <c:showLegendKey val="0"/>
              <c:showVal val="0"/>
              <c:showCatName val="0"/>
              <c:showSerName val="0"/>
              <c:showPercent val="0"/>
            </c:dLbl>
            <c:dLbl>
              <c:idx val="9"/>
              <c:showLegendKey val="0"/>
              <c:showVal val="0"/>
              <c:showCatName val="0"/>
              <c:showSerName val="0"/>
              <c:showPercent val="0"/>
            </c:dLbl>
            <c:dLbl>
              <c:idx val="10"/>
              <c:showLegendKey val="0"/>
              <c:showVal val="0"/>
              <c:showCatName val="0"/>
              <c:showSerName val="0"/>
              <c:showPercent val="0"/>
            </c:dLbl>
            <c:dLbl>
              <c:idx val="11"/>
              <c:showLegendKey val="0"/>
              <c:showVal val="0"/>
              <c:showCatName val="0"/>
              <c:showSerName val="0"/>
              <c:showPercent val="0"/>
            </c:dLbl>
            <c:dLbl>
              <c:idx val="12"/>
              <c:showLegendKey val="0"/>
              <c:showVal val="0"/>
              <c:showCatName val="0"/>
              <c:showSerName val="0"/>
              <c:showPercent val="0"/>
            </c:dLbl>
            <c:dLbl>
              <c:idx val="13"/>
              <c:showLegendKey val="0"/>
              <c:showVal val="0"/>
              <c:showCatName val="0"/>
              <c:showSerName val="0"/>
              <c:showPercent val="0"/>
            </c:dLbl>
            <c:dLbl>
              <c:idx val="14"/>
              <c:showLegendKey val="0"/>
              <c:showVal val="0"/>
              <c:showCatName val="0"/>
              <c:showSerName val="0"/>
              <c:showPercent val="0"/>
            </c:dLbl>
            <c:dLbl>
              <c:idx val="15"/>
              <c:showLegendKey val="0"/>
              <c:showVal val="0"/>
              <c:showCatName val="0"/>
              <c:showSerName val="0"/>
              <c:showPercent val="0"/>
            </c:dLbl>
            <c:dLbl>
              <c:idx val="16"/>
              <c:showLegendKey val="0"/>
              <c:showVal val="0"/>
              <c:showCatName val="0"/>
              <c:showSerName val="0"/>
              <c:showPercent val="0"/>
            </c:dLbl>
            <c:dLbl>
              <c:idx val="17"/>
              <c:showLegendKey val="0"/>
              <c:showVal val="0"/>
              <c:showCatName val="0"/>
              <c:showSerName val="0"/>
              <c:showPercent val="0"/>
            </c:dLbl>
            <c:dLbl>
              <c:idx val="18"/>
              <c:showLegendKey val="0"/>
              <c:showVal val="0"/>
              <c:showCatName val="0"/>
              <c:showSerName val="0"/>
              <c:showPercent val="0"/>
            </c:dLbl>
            <c:dLbl>
              <c:idx val="19"/>
              <c:showLegendKey val="0"/>
              <c:showVal val="0"/>
              <c:showCatName val="0"/>
              <c:showSerName val="0"/>
              <c:showPercent val="0"/>
            </c:dLbl>
            <c:dLbl>
              <c:idx val="20"/>
              <c:showLegendKey val="0"/>
              <c:showVal val="0"/>
              <c:showCatName val="0"/>
              <c:showSerName val="0"/>
              <c:showPercent val="0"/>
            </c:dLbl>
            <c:dLbl>
              <c:idx val="21"/>
              <c:showLegendKey val="0"/>
              <c:showVal val="0"/>
              <c:showCatName val="0"/>
              <c:showSerName val="0"/>
              <c:showPercent val="0"/>
            </c:dLbl>
            <c:dLbl>
              <c:idx val="22"/>
              <c:showLegendKey val="0"/>
              <c:showVal val="0"/>
              <c:showCatName val="0"/>
              <c:showSerName val="0"/>
              <c:showPercent val="0"/>
            </c:dLbl>
            <c:dLbl>
              <c:idx val="23"/>
              <c:showLegendKey val="0"/>
              <c:showVal val="0"/>
              <c:showCatName val="0"/>
              <c:showSerName val="0"/>
              <c:showPercent val="0"/>
            </c:dLbl>
            <c:dLbl>
              <c:idx val="24"/>
              <c:showLegendKey val="0"/>
              <c:showVal val="0"/>
              <c:showCatName val="0"/>
              <c:showSerName val="0"/>
              <c:showPercent val="0"/>
            </c:dLbl>
            <c:dLbl>
              <c:idx val="25"/>
              <c:showLegendKey val="0"/>
              <c:showVal val="0"/>
              <c:showCatName val="0"/>
              <c:showSerName val="0"/>
              <c:showPercent val="0"/>
            </c:dLbl>
            <c:dLbl>
              <c:idx val="26"/>
              <c:showLegendKey val="0"/>
              <c:showVal val="0"/>
              <c:showCatName val="0"/>
              <c:showSerName val="0"/>
              <c:showPercent val="0"/>
            </c:dLbl>
            <c:dLbl>
              <c:idx val="27"/>
              <c:showLegendKey val="0"/>
              <c:showVal val="0"/>
              <c:showCatName val="0"/>
              <c:showSerName val="0"/>
              <c:showPercent val="0"/>
            </c:dLbl>
            <c:showLegendKey val="0"/>
            <c:showVal val="0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28"/>
                <c:pt idx="0">
                  <c:v>Программа </c:v>
                </c:pt>
                <c:pt idx="1">
                  <c:v>" - 70,8 %</c:v>
                </c:pt>
                <c:pt idx="2">
                  <c:v>Программа </c:v>
                </c:pt>
                <c:pt idx="3">
                  <c:v>" - 0,1 %</c:v>
                </c:pt>
                <c:pt idx="4">
                  <c:v>Программа </c:v>
                </c:pt>
                <c:pt idx="5">
                  <c:v>" - 2,9 %</c:v>
                </c:pt>
                <c:pt idx="6">
                  <c:v>Программа </c:v>
                </c:pt>
                <c:pt idx="7">
                  <c:v>" - 0,1 %</c:v>
                </c:pt>
                <c:pt idx="8">
                  <c:v>Программа </c:v>
                </c:pt>
                <c:pt idx="9">
                  <c:v>" - 0,2 %</c:v>
                </c:pt>
                <c:pt idx="10">
                  <c:v>Программа </c:v>
                </c:pt>
                <c:pt idx="11">
                  <c:v>" - 4,9 %</c:v>
                </c:pt>
                <c:pt idx="12">
                  <c:v>Программа </c:v>
                </c:pt>
                <c:pt idx="13">
                  <c:v>" - 2,8 %</c:v>
                </c:pt>
                <c:pt idx="14">
                  <c:v>Программа </c:v>
                </c:pt>
                <c:pt idx="15">
                  <c:v>" - 0,3 %</c:v>
                </c:pt>
                <c:pt idx="16">
                  <c:v>Программа </c:v>
                </c:pt>
                <c:pt idx="17">
                  <c:v>" - 0,1 %</c:v>
                </c:pt>
                <c:pt idx="18">
                  <c:v>Программа </c:v>
                </c:pt>
                <c:pt idx="19">
                  <c:v>" - 2,6 %</c:v>
                </c:pt>
                <c:pt idx="20">
                  <c:v>Программа </c:v>
                </c:pt>
                <c:pt idx="21">
                  <c:v>" - 14,6 %</c:v>
                </c:pt>
                <c:pt idx="22">
                  <c:v>Программа </c:v>
                </c:pt>
                <c:pt idx="23">
                  <c:v>" - 0,4 %</c:v>
                </c:pt>
                <c:pt idx="24">
                  <c:v>Программа </c:v>
                </c:pt>
                <c:pt idx="25">
                  <c:v>" - 0,1 %</c:v>
                </c:pt>
                <c:pt idx="26">
                  <c:v>Программа </c:v>
                </c:pt>
                <c:pt idx="27">
                  <c:v>" - 0,1 %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28"/>
                <c:pt idx="0">
                  <c:v>148624.9</c:v>
                </c:pt>
                <c:pt idx="1">
                  <c:v>200</c:v>
                </c:pt>
                <c:pt idx="2">
                  <c:v>6157.5</c:v>
                </c:pt>
                <c:pt idx="3">
                  <c:v>141.1</c:v>
                </c:pt>
                <c:pt idx="4">
                  <c:v>422</c:v>
                </c:pt>
                <c:pt idx="5">
                  <c:v>10276.2</c:v>
                </c:pt>
                <c:pt idx="6">
                  <c:v>5956.6</c:v>
                </c:pt>
                <c:pt idx="7">
                  <c:v>649.8</c:v>
                </c:pt>
                <c:pt idx="8">
                  <c:v>238</c:v>
                </c:pt>
                <c:pt idx="9">
                  <c:v>5564.1</c:v>
                </c:pt>
                <c:pt idx="10">
                  <c:v>30618.4</c:v>
                </c:pt>
                <c:pt idx="11">
                  <c:v>761</c:v>
                </c:pt>
                <c:pt idx="12">
                  <c:v>160</c:v>
                </c:pt>
                <c:pt idx="13">
                  <c:v>50</c:v>
                </c:pt>
                <c:pt idx="14">
                  <c:v/>
                </c:pt>
                <c:pt idx="15">
                  <c:v/>
                </c:pt>
                <c:pt idx="16">
                  <c:v/>
                </c:pt>
                <c:pt idx="17">
                  <c:v/>
                </c:pt>
                <c:pt idx="18">
                  <c:v/>
                </c:pt>
                <c:pt idx="19">
                  <c:v/>
                </c:pt>
                <c:pt idx="20">
                  <c:v/>
                </c:pt>
                <c:pt idx="21">
                  <c:v/>
                </c:pt>
                <c:pt idx="22">
                  <c:v/>
                </c:pt>
                <c:pt idx="23">
                  <c:v/>
                </c:pt>
                <c:pt idx="24">
                  <c:v/>
                </c:pt>
                <c:pt idx="25">
                  <c:v/>
                </c:pt>
                <c:pt idx="26">
                  <c:v/>
                </c:pt>
                <c:pt idx="27">
                  <c:v/>
                </c:pt>
              </c:numCache>
            </c:numRef>
          </c:val>
        </c:ser>
        <c:firstSliceAng val="0"/>
        <c:holeSize val="50"/>
      </c:doughnutChart>
      <c:spPr>
        <a:solidFill>
          <a:srgbClr val="fffff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616666666666667"/>
          <c:y val="0.016737532808399"/>
        </c:manualLayout>
      </c:layout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plotArea>
      <c:pie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7fd13b"/>
            </a:solidFill>
            <a:ln>
              <a:noFill/>
            </a:ln>
          </c:spPr>
          <c:explosion val="25"/>
          <c:dPt>
            <c:idx val="0"/>
            <c:spPr>
              <a:solidFill>
                <a:srgbClr val="71ba34"/>
              </a:solidFill>
              <a:ln>
                <a:noFill/>
              </a:ln>
            </c:spPr>
          </c:dPt>
          <c:dPt>
            <c:idx val="1"/>
            <c:spPr>
              <a:solidFill>
                <a:srgbClr val="d0126c"/>
              </a:solidFill>
              <a:ln>
                <a:noFill/>
              </a:ln>
            </c:spPr>
          </c:dPt>
          <c:dPt>
            <c:idx val="2"/>
            <c:spPr>
              <a:solidFill>
                <a:srgbClr val="e2a308"/>
              </a:solidFill>
              <a:ln>
                <a:noFill/>
              </a:ln>
            </c:spPr>
          </c:dPt>
          <c:dPt>
            <c:idx val="3"/>
            <c:spPr>
              <a:solidFill>
                <a:srgbClr val="009ac3"/>
              </a:solidFill>
              <a:ln>
                <a:noFill/>
              </a:ln>
            </c:spPr>
          </c:dPt>
          <c:dPt>
            <c:idx val="4"/>
            <c:spPr>
              <a:solidFill>
                <a:srgbClr val="667ab2"/>
              </a:solidFill>
              <a:ln>
                <a:noFill/>
              </a:ln>
            </c:spPr>
          </c:dPt>
          <c:dPt>
            <c:idx val="5"/>
            <c:spPr>
              <a:solidFill>
                <a:srgbClr val="179f8d"/>
              </a:solidFill>
              <a:ln>
                <a:noFill/>
              </a:ln>
            </c:spPr>
          </c:dPt>
          <c:dPt>
            <c:idx val="6"/>
            <c:spPr>
              <a:solidFill>
                <a:srgbClr val="a8dc8d"/>
              </a:solidFill>
              <a:ln>
                <a:noFill/>
              </a:ln>
            </c:spPr>
          </c:dPt>
          <c:dLbls>
            <c:dLbl>
              <c:idx val="0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1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2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3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4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5"/>
              <c:dLblPos val="inEnd"/>
              <c:showLegendKey val="0"/>
              <c:showVal val="1"/>
              <c:showCatName val="0"/>
              <c:showSerName val="0"/>
              <c:showPercent val="0"/>
            </c:dLbl>
            <c:dLbl>
              <c:idx val="6"/>
              <c:dLblPos val="inEnd"/>
              <c:showLegendKey val="0"/>
              <c:showVal val="1"/>
              <c:showCatName val="0"/>
              <c:showSerName val="0"/>
              <c:showPercent val="0"/>
            </c:dLbl>
            <c:dLblPos val="inEnd"/>
            <c:showLegendKey val="0"/>
            <c:showVal val="1"/>
            <c:showCatName val="0"/>
            <c:showSerName val="0"/>
            <c:showPercent val="0"/>
            <c:showLeaderLines val="0"/>
          </c:dLbls>
          <c:cat>
            <c:strRef>
              <c:f>categories</c:f>
              <c:strCache>
                <c:ptCount val="7"/>
                <c:pt idx="0">
                  <c:v>Предоставление иных межбюджетных трансфертов сельским поселениям ЗМР на содержание, капитальный ремонт и ремонт дорог общего пользования местного значения между населёнными пунктами - 17%</c:v>
                </c:pt>
                <c:pt idx="1">
                  <c:v>Предоставление иных межбюджетных трансфертов сельским поселениям ЗМР на содержание автомобильных дорог местного значения в границах населённых пунктов поселения - 49%</c:v>
                </c:pt>
                <c:pt idx="2">
                  <c:v>Реконструкция автомобильной дороги Воздвиженье-Копытово-Милитино на участке Воздвиженье-Копытово в Заволжском муниципальном районе - 2%</c:v>
                </c:pt>
                <c:pt idx="3">
                  <c:v>Капитальный ремонт и ремонт автомобильных дорог общего пользования местного значения между населёнными пунктами муниципального образования </c:v>
                </c:pt>
                <c:pt idx="4">
                  <c:v>" - 18%</c:v>
                </c:pt>
                <c:pt idx="5">
                  <c:v>Оформление прав собственности на автомобильные дороги общего пользования местного значения муниципального образования </c:v>
                </c:pt>
                <c:pt idx="6">
                  <c:v>" и земельные участки под ними - 14%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7"/>
                <c:pt idx="0">
                  <c:v>1000</c:v>
                </c:pt>
                <c:pt idx="1">
                  <c:v>2900</c:v>
                </c:pt>
                <c:pt idx="2">
                  <c:v>150.3</c:v>
                </c:pt>
                <c:pt idx="3">
                  <c:v>1056.305</c:v>
                </c:pt>
                <c:pt idx="4">
                  <c:v>820</c:v>
                </c:pt>
                <c:pt idx="5">
                  <c:v/>
                </c:pt>
                <c:pt idx="6">
                  <c:v/>
                </c:pt>
              </c:numCache>
            </c:numRef>
          </c:val>
        </c:ser>
        <c:firstSliceAng val="0"/>
      </c:pieChart>
      <c:spPr>
        <a:solidFill>
          <a:srgbClr val="ffffff"/>
        </a:solidFill>
        <a:ln>
          <a:noFill/>
        </a:ln>
      </c:spPr>
    </c:plotArea>
    <c:legend>
      <c:legendPos val="r"/>
      <c:layout>
        <c:manualLayout>
          <c:xMode val="edge"/>
          <c:yMode val="edge"/>
          <c:x val="0.595679012345684"/>
          <c:y val="0.00659866943469563"/>
        </c:manualLayout>
      </c:layout>
      <c:overlay val="0"/>
      <c:spPr>
        <a:noFill/>
        <a:ln>
          <a:noFill/>
        </a:ln>
      </c:spPr>
    </c:legend>
    <c:plotVisOnly val="1"/>
    <c:dispBlanksAs val="gap"/>
  </c:chart>
  <c:spPr>
    <a:noFill/>
    <a:ln>
      <a:noFill/>
    </a:ln>
  </c:spPr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rIns="0" tIns="0" bIns="0"/>
          <a:p>
            <a:r>
              <a:rPr lang="ru-RU" sz="2000" spc="-1">
                <a:latin typeface="Arial"/>
              </a:rPr>
              <a:t>Для правки формата примечаний щёлкните мышью</a:t>
            </a:r>
            <a:endParaRPr/>
          </a:p>
        </p:txBody>
      </p:sp>
      <p:sp>
        <p:nvSpPr>
          <p:cNvPr id="119" name="PlaceHolder 2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r>
              <a:rPr lang="ru-RU" sz="1400" spc="-1">
                <a:latin typeface="Times New Roman"/>
              </a:rPr>
              <a:t>&lt;заголовок&gt;</a:t>
            </a:r>
            <a:endParaRPr/>
          </a:p>
        </p:txBody>
      </p:sp>
      <p:sp>
        <p:nvSpPr>
          <p:cNvPr id="120" name="PlaceHolder 3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rIns="0" tIns="0" bIns="0"/>
          <a:p>
            <a:pPr algn="r"/>
            <a:r>
              <a:rPr lang="ru-RU" sz="1400" spc="-1">
                <a:latin typeface="Times New Roman"/>
              </a:rPr>
              <a:t>&lt;дата/время&gt;</a:t>
            </a:r>
            <a:endParaRPr/>
          </a:p>
        </p:txBody>
      </p:sp>
      <p:sp>
        <p:nvSpPr>
          <p:cNvPr id="121" name="PlaceHolder 4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r>
              <a:rPr lang="ru-RU" sz="1400" spc="-1">
                <a:latin typeface="Times New Roman"/>
              </a:rPr>
              <a:t>&lt;нижний колонтитул&gt;</a:t>
            </a:r>
            <a:endParaRPr/>
          </a:p>
        </p:txBody>
      </p:sp>
      <p:sp>
        <p:nvSpPr>
          <p:cNvPr id="122" name="PlaceHolder 5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rIns="0" tIns="0" bIns="0" anchor="b"/>
          <a:p>
            <a:pPr algn="r"/>
            <a:fld id="{B850281F-95CE-44EC-B801-6FF97D6CBEB4}" type="slidenum">
              <a:rPr lang="ru-RU" sz="1400" spc="-1">
                <a:latin typeface="Times New Roman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body"/>
          </p:nvPr>
        </p:nvSpPr>
        <p:spPr>
          <a:xfrm>
            <a:off x="673560" y="4686480"/>
            <a:ext cx="5388120" cy="4439520"/>
          </a:xfrm>
          <a:prstGeom prst="rect">
            <a:avLst/>
          </a:prstGeom>
        </p:spPr>
        <p:txBody>
          <a:bodyPr lIns="94680" rIns="94680" tIns="47520" bIns="47520"/>
          <a:p>
            <a:endParaRPr/>
          </a:p>
        </p:txBody>
      </p:sp>
      <p:sp>
        <p:nvSpPr>
          <p:cNvPr id="177" name="TextShape 2"/>
          <p:cNvSpPr txBox="1"/>
          <p:nvPr/>
        </p:nvSpPr>
        <p:spPr>
          <a:xfrm>
            <a:off x="3815280" y="9371160"/>
            <a:ext cx="2918520" cy="492840"/>
          </a:xfrm>
          <a:prstGeom prst="rect">
            <a:avLst/>
          </a:prstGeom>
          <a:noFill/>
          <a:ln>
            <a:noFill/>
          </a:ln>
        </p:spPr>
        <p:txBody>
          <a:bodyPr lIns="94680" rIns="94680" tIns="47520" bIns="47520" anchor="b"/>
          <a:p>
            <a:pPr algn="r">
              <a:lnSpc>
                <a:spcPct val="100000"/>
              </a:lnSpc>
            </a:pPr>
            <a:fld id="{EF1D3346-22E8-42B0-B2A3-637132E53A58}" type="slidenum">
              <a:rPr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body"/>
          </p:nvPr>
        </p:nvSpPr>
        <p:spPr>
          <a:xfrm>
            <a:off x="673560" y="4686480"/>
            <a:ext cx="5388120" cy="4439520"/>
          </a:xfrm>
          <a:prstGeom prst="rect">
            <a:avLst/>
          </a:prstGeom>
        </p:spPr>
        <p:txBody>
          <a:bodyPr lIns="94680" rIns="94680" tIns="47520" bIns="47520"/>
          <a:p>
            <a:pPr marL="216000" indent="-216000">
              <a:lnSpc>
                <a:spcPct val="100000"/>
              </a:lnSpc>
            </a:pPr>
            <a:r>
              <a:rPr b="1"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04</a:t>
            </a:r>
            <a:endParaRPr/>
          </a:p>
          <a:p>
            <a:pPr marL="216000" indent="-216000">
              <a:lnSpc>
                <a:spcPct val="100000"/>
              </a:lnSpc>
            </a:pPr>
            <a:endParaRPr/>
          </a:p>
        </p:txBody>
      </p:sp>
      <p:sp>
        <p:nvSpPr>
          <p:cNvPr id="179" name="TextShape 2"/>
          <p:cNvSpPr txBox="1"/>
          <p:nvPr/>
        </p:nvSpPr>
        <p:spPr>
          <a:xfrm>
            <a:off x="3815280" y="9371160"/>
            <a:ext cx="2918520" cy="492840"/>
          </a:xfrm>
          <a:prstGeom prst="rect">
            <a:avLst/>
          </a:prstGeom>
          <a:noFill/>
          <a:ln>
            <a:noFill/>
          </a:ln>
        </p:spPr>
        <p:txBody>
          <a:bodyPr lIns="94680" rIns="94680" tIns="47520" bIns="47520" anchor="b"/>
          <a:p>
            <a:pPr algn="r">
              <a:lnSpc>
                <a:spcPct val="100000"/>
              </a:lnSpc>
            </a:pPr>
            <a:fld id="{0BAFF1F6-8CAB-4314-990C-8E21E498B3CF}" type="slidenum">
              <a:rPr lang="ru-RU" sz="13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+mn-lt"/>
                <a:ea typeface="+mn-ea"/>
              </a:rPr>
              <a:t>&lt;номер&gt;</a:t>
            </a:fld>
            <a:endParaRPr/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png"/><Relationship Id="rId3" Type="http://schemas.openxmlformats.org/officeDocument/2006/relationships/image" Target="../media/image4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421920" y="1371600"/>
            <a:ext cx="8229240" cy="84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137160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465156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1371600" y="424728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1371600" y="424728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465156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137160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8" name="" descr=""/>
          <p:cNvPicPr/>
          <p:nvPr/>
        </p:nvPicPr>
        <p:blipFill>
          <a:blip r:embed="rId2"/>
          <a:stretch/>
        </p:blipFill>
        <p:spPr>
          <a:xfrm>
            <a:off x="3473640" y="3331440"/>
            <a:ext cx="2196000" cy="1752120"/>
          </a:xfrm>
          <a:prstGeom prst="rect">
            <a:avLst/>
          </a:prstGeom>
          <a:ln>
            <a:noFill/>
          </a:ln>
        </p:spPr>
      </p:pic>
      <p:pic>
        <p:nvPicPr>
          <p:cNvPr id="39" name="" descr=""/>
          <p:cNvPicPr/>
          <p:nvPr/>
        </p:nvPicPr>
        <p:blipFill>
          <a:blip r:embed="rId3"/>
          <a:stretch/>
        </p:blipFill>
        <p:spPr>
          <a:xfrm>
            <a:off x="3473640" y="3331440"/>
            <a:ext cx="2196000" cy="1752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21920" y="1371600"/>
            <a:ext cx="8229240" cy="84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137160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465156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1371600" y="424728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1371600" y="424728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65156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137160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77" name="" descr=""/>
          <p:cNvPicPr/>
          <p:nvPr/>
        </p:nvPicPr>
        <p:blipFill>
          <a:blip r:embed="rId2"/>
          <a:stretch/>
        </p:blipFill>
        <p:spPr>
          <a:xfrm>
            <a:off x="3473640" y="3331440"/>
            <a:ext cx="2196000" cy="1752120"/>
          </a:xfrm>
          <a:prstGeom prst="rect">
            <a:avLst/>
          </a:prstGeom>
          <a:ln>
            <a:noFill/>
          </a:ln>
        </p:spPr>
      </p:pic>
      <p:pic>
        <p:nvPicPr>
          <p:cNvPr id="78" name="" descr=""/>
          <p:cNvPicPr/>
          <p:nvPr/>
        </p:nvPicPr>
        <p:blipFill>
          <a:blip r:embed="rId3"/>
          <a:stretch/>
        </p:blipFill>
        <p:spPr>
          <a:xfrm>
            <a:off x="3473640" y="3331440"/>
            <a:ext cx="2196000" cy="175212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5" name="PlaceHolder 2"/>
          <p:cNvSpPr>
            <a:spLocks noGrp="1"/>
          </p:cNvSpPr>
          <p:nvPr>
            <p:ph type="subTitle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subTitle"/>
          </p:nvPr>
        </p:nvSpPr>
        <p:spPr>
          <a:xfrm>
            <a:off x="421920" y="1371600"/>
            <a:ext cx="8229240" cy="847692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4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5" name="PlaceHolder 3"/>
          <p:cNvSpPr>
            <a:spLocks noGrp="1"/>
          </p:cNvSpPr>
          <p:nvPr>
            <p:ph type="body"/>
          </p:nvPr>
        </p:nvSpPr>
        <p:spPr>
          <a:xfrm>
            <a:off x="137160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6" name="PlaceHolder 4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465156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2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4" name="PlaceHolder 4"/>
          <p:cNvSpPr>
            <a:spLocks noGrp="1"/>
          </p:cNvSpPr>
          <p:nvPr>
            <p:ph type="body"/>
          </p:nvPr>
        </p:nvSpPr>
        <p:spPr>
          <a:xfrm>
            <a:off x="1371600" y="424728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1371600" y="4247280"/>
            <a:ext cx="640044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51560" y="333180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65156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2" name="PlaceHolder 5"/>
          <p:cNvSpPr>
            <a:spLocks noGrp="1"/>
          </p:cNvSpPr>
          <p:nvPr>
            <p:ph type="body"/>
          </p:nvPr>
        </p:nvSpPr>
        <p:spPr>
          <a:xfrm>
            <a:off x="1371600" y="4247280"/>
            <a:ext cx="3123360" cy="83556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4" name="PlaceHolder 2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5" name="PlaceHolder 3"/>
          <p:cNvSpPr>
            <a:spLocks noGrp="1"/>
          </p:cNvSpPr>
          <p:nvPr>
            <p:ph type="body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16" name="" descr=""/>
          <p:cNvPicPr/>
          <p:nvPr/>
        </p:nvPicPr>
        <p:blipFill>
          <a:blip r:embed="rId2"/>
          <a:stretch/>
        </p:blipFill>
        <p:spPr>
          <a:xfrm>
            <a:off x="3473640" y="3331440"/>
            <a:ext cx="2196000" cy="1752120"/>
          </a:xfrm>
          <a:prstGeom prst="rect">
            <a:avLst/>
          </a:prstGeom>
          <a:ln>
            <a:noFill/>
          </a:ln>
        </p:spPr>
      </p:pic>
      <p:pic>
        <p:nvPicPr>
          <p:cNvPr id="117" name="" descr=""/>
          <p:cNvPicPr/>
          <p:nvPr/>
        </p:nvPicPr>
        <p:blipFill>
          <a:blip r:embed="rId3"/>
          <a:stretch/>
        </p:blipFill>
        <p:spPr>
          <a:xfrm>
            <a:off x="3473640" y="3331440"/>
            <a:ext cx="2196000" cy="175212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21920" y="1371600"/>
            <a:ext cx="8229240" cy="1828440"/>
          </a:xfrm>
          <a:prstGeom prst="rect">
            <a:avLst/>
          </a:prstGeom>
        </p:spPr>
        <p:txBody>
          <a:bodyPr lIns="45720" rIns="45720" tIns="0" bIns="0" anchor="b"/>
          <a:p>
            <a:pPr algn="ctr">
              <a:lnSpc>
                <a:spcPct val="100000"/>
              </a:lnSpc>
            </a:pPr>
            <a:r>
              <a:rPr b="1" lang="ru-RU" sz="4800" spc="-1" strike="noStrike" cap="all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Образец заголовка</a:t>
            </a:r>
            <a:endParaRPr/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5.4.17</a:t>
            </a:r>
            <a:endParaRPr/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F758A10E-4B10-4F03-80FE-9E4FBEF417E7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&lt;номер&gt;</a:t>
            </a:fld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subTitle"/>
          </p:nvPr>
        </p:nvSpPr>
        <p:spPr>
          <a:xfrm>
            <a:off x="1371600" y="3331800"/>
            <a:ext cx="6400440" cy="1752120"/>
          </a:xfrm>
          <a:prstGeom prst="rect">
            <a:avLst/>
          </a:prstGeom>
        </p:spPr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Образец подзаголовка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>
                <a:latin typeface="Book Antiqua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200" spc="-1">
                <a:latin typeface="Book Antiqua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spc="-1">
                <a:latin typeface="Book Antiqua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Шестой уровень структуры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41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Образец заголовка</a:t>
            </a:r>
            <a:endParaRPr/>
          </a:p>
        </p:txBody>
      </p:sp>
      <p:sp>
        <p:nvSpPr>
          <p:cNvPr id="41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708800"/>
          </a:xfrm>
          <a:prstGeom prst="rect">
            <a:avLst/>
          </a:prstGeom>
        </p:spPr>
        <p:txBody>
          <a:bodyPr lIns="90000" rIns="90000" tIns="45000" bIns="4500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Шестой уровень структуры</a:t>
            </a:r>
            <a:endParaRPr/>
          </a:p>
          <a:p>
            <a:pPr marL="548640" indent="-411120">
              <a:lnSpc>
                <a:spcPct val="100000"/>
              </a:lnSpc>
              <a:buSzPct val="65000"/>
              <a:buFont typeface="Wingdings 2" charset="2"/>
              <a:buChar char=""/>
            </a:pPr>
            <a:r>
              <a:rPr lang="ru-RU" sz="2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Седьмой уровень структурыОбразец текста</a:t>
            </a:r>
            <a:endParaRPr/>
          </a:p>
          <a:p>
            <a:pPr lvl="1" marL="868680" indent="-282960">
              <a:lnSpc>
                <a:spcPct val="100000"/>
              </a:lnSpc>
              <a:buSzPct val="80000"/>
              <a:buFont typeface="Wingdings 2" charset="2"/>
              <a:buChar char=""/>
            </a:pPr>
            <a:r>
              <a:rPr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Второй уровень</a:t>
            </a:r>
            <a:endParaRPr/>
          </a:p>
          <a:p>
            <a:pPr lvl="2" marL="1134000" indent="-228240">
              <a:lnSpc>
                <a:spcPct val="100000"/>
              </a:lnSpc>
              <a:buSzPct val="95000"/>
              <a:buFont typeface="Wingdings" charset="2"/>
              <a:buChar char=""/>
            </a:pPr>
            <a:r>
              <a:rPr lang="ru-RU" sz="2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Третий уровень</a:t>
            </a:r>
            <a:endParaRPr/>
          </a:p>
          <a:p>
            <a:pPr lvl="3" marL="1353240" indent="-182520">
              <a:lnSpc>
                <a:spcPct val="100000"/>
              </a:lnSpc>
              <a:buFont typeface="Wingdings 3" charset="2"/>
              <a:buChar char="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Четвертый уровень</a:t>
            </a:r>
            <a:endParaRPr/>
          </a:p>
          <a:p>
            <a:pPr lvl="4" marL="1545480" indent="-182520">
              <a:lnSpc>
                <a:spcPct val="100000"/>
              </a:lnSpc>
              <a:buFont typeface="Wingdings 2" charset="2"/>
              <a:buChar char=""/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Пятый уровень</a:t>
            </a:r>
            <a:endParaRPr/>
          </a:p>
        </p:txBody>
      </p:sp>
      <p:sp>
        <p:nvSpPr>
          <p:cNvPr id="42" name="PlaceHolder 3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5.4.17</a:t>
            </a:r>
            <a:endParaRPr/>
          </a:p>
        </p:txBody>
      </p:sp>
      <p:sp>
        <p:nvSpPr>
          <p:cNvPr id="43" name="PlaceHolder 4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44" name="PlaceHolder 5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4CFD5B2F-44F4-45D1-B376-F33B531DEE79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&lt;номер&gt;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dt"/>
          </p:nvPr>
        </p:nvSpPr>
        <p:spPr>
          <a:xfrm>
            <a:off x="457200" y="6416640"/>
            <a:ext cx="2133360" cy="364680"/>
          </a:xfrm>
          <a:prstGeom prst="rect">
            <a:avLst/>
          </a:prstGeom>
        </p:spPr>
        <p:txBody>
          <a:bodyPr lIns="90000" rIns="90000" tIns="45000" bIns="45000" anchor="b"/>
          <a:p>
            <a:pPr>
              <a:lnSpc>
                <a:spcPct val="100000"/>
              </a:lnSpc>
            </a:pPr>
            <a:r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5.4.17</a:t>
            </a:r>
            <a:endParaRPr/>
          </a:p>
        </p:txBody>
      </p:sp>
      <p:sp>
        <p:nvSpPr>
          <p:cNvPr id="80" name="PlaceHolder 2"/>
          <p:cNvSpPr>
            <a:spLocks noGrp="1"/>
          </p:cNvSpPr>
          <p:nvPr>
            <p:ph type="ftr"/>
          </p:nvPr>
        </p:nvSpPr>
        <p:spPr>
          <a:xfrm>
            <a:off x="3124080" y="6416640"/>
            <a:ext cx="2895120" cy="364680"/>
          </a:xfrm>
          <a:prstGeom prst="rect">
            <a:avLst/>
          </a:prstGeom>
        </p:spPr>
        <p:txBody>
          <a:bodyPr lIns="90000" rIns="90000" tIns="45000" bIns="45000" anchor="b"/>
          <a:p>
            <a:endParaRPr/>
          </a:p>
        </p:txBody>
      </p:sp>
      <p:sp>
        <p:nvSpPr>
          <p:cNvPr id="81" name="PlaceHolder 3"/>
          <p:cNvSpPr>
            <a:spLocks noGrp="1"/>
          </p:cNvSpPr>
          <p:nvPr>
            <p:ph type="sldNum"/>
          </p:nvPr>
        </p:nvSpPr>
        <p:spPr>
          <a:xfrm>
            <a:off x="7924680" y="6416640"/>
            <a:ext cx="761760" cy="364680"/>
          </a:xfrm>
          <a:prstGeom prst="rect">
            <a:avLst/>
          </a:prstGeom>
        </p:spPr>
        <p:txBody>
          <a:bodyPr lIns="0" rIns="0" tIns="45000" bIns="45000" anchor="b"/>
          <a:p>
            <a:pPr algn="r">
              <a:lnSpc>
                <a:spcPct val="100000"/>
              </a:lnSpc>
            </a:pPr>
            <a:fld id="{FCD32394-C401-4A85-B295-4F47D70DB7AF}" type="slidenum">
              <a:rPr lang="ru-RU" sz="12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&lt;номер&gt;</a:t>
            </a:fld>
            <a:endParaRPr/>
          </a:p>
        </p:txBody>
      </p:sp>
      <p:sp>
        <p:nvSpPr>
          <p:cNvPr id="82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ru-RU" sz="1800" spc="-1">
                <a:latin typeface="Book Antiqua"/>
              </a:rPr>
              <a:t>Для правки текста заголовка щёлкните мышью</a:t>
            </a:r>
            <a:endParaRPr/>
          </a:p>
        </p:txBody>
      </p:sp>
      <p:sp>
        <p:nvSpPr>
          <p:cNvPr id="83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 marL="432000" indent="-324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800" spc="-1">
                <a:latin typeface="Book Antiqua"/>
              </a:rPr>
              <a:t>Для правки структуры щёлкните мышью</a:t>
            </a:r>
            <a:endParaRPr/>
          </a:p>
          <a:p>
            <a:pPr lvl="1" marL="864000" indent="-324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200" spc="-1">
                <a:latin typeface="Book Antiqua"/>
              </a:rPr>
              <a:t>Второй уровень структуры</a:t>
            </a:r>
            <a:endParaRPr/>
          </a:p>
          <a:p>
            <a:pPr lvl="2" marL="1296000" indent="-288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Третий уровень структуры</a:t>
            </a:r>
            <a:endParaRPr/>
          </a:p>
          <a:p>
            <a:pPr lvl="3" marL="1728000" indent="-216000"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ru-RU" sz="2000" spc="-1">
                <a:latin typeface="Book Antiqua"/>
              </a:rPr>
              <a:t>Четвёртый уровень структуры</a:t>
            </a:r>
            <a:endParaRPr/>
          </a:p>
          <a:p>
            <a:pPr lvl="4" marL="2160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Пятый уровень структуры</a:t>
            </a:r>
            <a:endParaRPr/>
          </a:p>
          <a:p>
            <a:pPr lvl="5" marL="2592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Шестой уровень структуры</a:t>
            </a:r>
            <a:endParaRPr/>
          </a:p>
          <a:p>
            <a:pPr lvl="6" marL="3024000" indent="-216000"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spc="-1">
                <a:latin typeface="Book Antiqua"/>
              </a:rPr>
              <a:t>Седьмой уровень структуры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gif"/><Relationship Id="rId3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chart" Target="../charts/chart2.xml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chart" Target="../charts/chart3.xml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chart" Target="../charts/chart4.xml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chart" Target="../charts/chart5.xml"/><Relationship Id="rId2" Type="http://schemas.openxmlformats.org/officeDocument/2006/relationships/slideLayout" Target="../slideLayouts/slideLayout25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chart" Target="../charts/chart6.xml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chart" Target="../charts/chart7.xml"/><Relationship Id="rId2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2.gif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CustomShape 1"/>
          <p:cNvSpPr/>
          <p:nvPr/>
        </p:nvSpPr>
        <p:spPr>
          <a:xfrm>
            <a:off x="0" y="3000240"/>
            <a:ext cx="914364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4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БЮДЖЕТ ДЛЯ ГРАЖДАН </a:t>
            </a:r>
            <a:endParaRPr/>
          </a:p>
        </p:txBody>
      </p:sp>
      <p:sp>
        <p:nvSpPr>
          <p:cNvPr id="124" name="CustomShape 2"/>
          <p:cNvSpPr/>
          <p:nvPr/>
        </p:nvSpPr>
        <p:spPr>
          <a:xfrm>
            <a:off x="0" y="3429000"/>
            <a:ext cx="9143640" cy="2284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К отчёту об исполнении бюджета Заволжского муниципального района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за 20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16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 год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Заволжск 2017 год</a:t>
            </a:r>
            <a:endParaRPr/>
          </a:p>
        </p:txBody>
      </p:sp>
      <p:pic>
        <p:nvPicPr>
          <p:cNvPr id="125" name="Picture 2" descr=""/>
          <p:cNvPicPr/>
          <p:nvPr/>
        </p:nvPicPr>
        <p:blipFill>
          <a:blip r:embed="rId1"/>
          <a:stretch/>
        </p:blipFill>
        <p:spPr>
          <a:xfrm>
            <a:off x="0" y="214200"/>
            <a:ext cx="9143640" cy="2285640"/>
          </a:xfrm>
          <a:prstGeom prst="rect">
            <a:avLst/>
          </a:prstGeom>
          <a:ln>
            <a:noFill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126" name="Picture 2" descr=""/>
          <p:cNvPicPr/>
          <p:nvPr/>
        </p:nvPicPr>
        <p:blipFill>
          <a:blip r:embed="rId2"/>
          <a:stretch/>
        </p:blipFill>
        <p:spPr>
          <a:xfrm>
            <a:off x="3500280" y="214200"/>
            <a:ext cx="1942920" cy="2433960"/>
          </a:xfrm>
          <a:prstGeom prst="rect">
            <a:avLst/>
          </a:prstGeom>
          <a:ln>
            <a:noFill/>
          </a:ln>
        </p:spPr>
      </p:pic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2" descr=""/>
          <p:cNvPicPr/>
          <p:nvPr/>
        </p:nvPicPr>
        <p:blipFill>
          <a:blip r:embed="rId1"/>
          <a:stretch/>
        </p:blipFill>
        <p:spPr>
          <a:xfrm>
            <a:off x="142920" y="214200"/>
            <a:ext cx="8072280" cy="5875920"/>
          </a:xfrm>
          <a:prstGeom prst="rect">
            <a:avLst/>
          </a:prstGeom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128" name="CustomShape 1"/>
          <p:cNvSpPr/>
          <p:nvPr/>
        </p:nvSpPr>
        <p:spPr>
          <a:xfrm>
            <a:off x="2068200" y="0"/>
            <a:ext cx="5469120" cy="762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/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Заволжский район</a:t>
            </a:r>
            <a:endParaRPr/>
          </a:p>
        </p:txBody>
      </p:sp>
      <p:sp>
        <p:nvSpPr>
          <p:cNvPr id="129" name="CustomShape 2"/>
          <p:cNvSpPr/>
          <p:nvPr/>
        </p:nvSpPr>
        <p:spPr>
          <a:xfrm>
            <a:off x="4214880" y="1285920"/>
            <a:ext cx="4714560" cy="942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800" spc="49" strike="noStrike">
                <a:solidFill>
                  <a:srgbClr val="ff0079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Территория 1148,34 кв.км.</a:t>
            </a:r>
            <a:endParaRPr/>
          </a:p>
        </p:txBody>
      </p:sp>
      <p:sp>
        <p:nvSpPr>
          <p:cNvPr id="130" name="CustomShape 3"/>
          <p:cNvSpPr/>
          <p:nvPr/>
        </p:nvSpPr>
        <p:spPr>
          <a:xfrm>
            <a:off x="357120" y="5286240"/>
            <a:ext cx="878652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ru-RU" sz="2400" spc="49" strike="noStrike">
                <a:solidFill>
                  <a:srgbClr val="ff0079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Численность населения 16,0 тыс. чел.,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pc="49" strike="noStrike">
                <a:solidFill>
                  <a:srgbClr val="ff0079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 том числе городское 10,7 тыс. чел., </a:t>
            </a:r>
            <a:endParaRPr/>
          </a:p>
          <a:p>
            <a:pPr>
              <a:lnSpc>
                <a:spcPct val="100000"/>
              </a:lnSpc>
            </a:pPr>
            <a:r>
              <a:rPr b="1" lang="ru-RU" sz="2400" spc="49" strike="noStrike">
                <a:solidFill>
                  <a:srgbClr val="ff0079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сельское – 5,3 тыс. чел. (по состоянию на 01.01.2016г.)</a:t>
            </a: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0" y="692640"/>
            <a:ext cx="9143640" cy="1523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Вы держите в руках «Бюджет для граждан», который познакомит Вас 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с основными положениями исполнения бюджета 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Заволжского муниципального района </a:t>
            </a:r>
            <a:endParaRPr/>
          </a:p>
          <a:p>
            <a:pPr algn="ctr">
              <a:lnSpc>
                <a:spcPct val="100000"/>
              </a:lnSpc>
            </a:pPr>
            <a:r>
              <a:rPr b="1" i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за 2016 год </a:t>
            </a:r>
            <a:endParaRPr/>
          </a:p>
        </p:txBody>
      </p:sp>
      <p:pic>
        <p:nvPicPr>
          <p:cNvPr id="132" name="Picture 2" descr=""/>
          <p:cNvPicPr/>
          <p:nvPr/>
        </p:nvPicPr>
        <p:blipFill>
          <a:blip r:embed="rId1"/>
          <a:stretch/>
        </p:blipFill>
        <p:spPr>
          <a:xfrm>
            <a:off x="0" y="2493000"/>
            <a:ext cx="9143640" cy="4248000"/>
          </a:xfrm>
          <a:prstGeom prst="rect">
            <a:avLst/>
          </a:prstGeom>
          <a:ln w="9360">
            <a:noFill/>
          </a:ln>
        </p:spPr>
      </p:pic>
      <p:sp>
        <p:nvSpPr>
          <p:cNvPr id="133" name="CustomShape 2"/>
          <p:cNvSpPr/>
          <p:nvPr/>
        </p:nvSpPr>
        <p:spPr>
          <a:xfrm>
            <a:off x="1331640" y="188640"/>
            <a:ext cx="640836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i="1" lang="ru-RU" sz="2400" spc="-1" strike="noStrike" u="sng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Уважаемые жители Заволжского района!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CustomShape 1"/>
          <p:cNvSpPr/>
          <p:nvPr/>
        </p:nvSpPr>
        <p:spPr>
          <a:xfrm>
            <a:off x="642960" y="0"/>
            <a:ext cx="7857720" cy="6553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Принцип прозрачности (открытости) бюджетной системы </a:t>
            </a:r>
            <a:endParaRPr/>
          </a:p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Российской Федерации 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♦ </a:t>
            </a: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обязательное опубликование в средствах массовой информации (СМИ) утвержденных бюджетов и отчетов об их исполнении; </a:t>
            </a:r>
            <a:endParaRPr/>
          </a:p>
          <a:p>
            <a:pPr>
              <a:lnSpc>
                <a:spcPct val="100000"/>
              </a:lnSpc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♦ </a:t>
            </a: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доступность иных сведений о бюджетах; </a:t>
            </a:r>
            <a:endParaRPr/>
          </a:p>
          <a:p>
            <a:pPr>
              <a:lnSpc>
                <a:spcPct val="100000"/>
              </a:lnSpc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♦ </a:t>
            </a: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обязательная открытость для общества и СМИ проектов бюджетов, обеспечение доступа к информации на едином портале бюджетной системы Российской Федерации в сети «Интернет»; </a:t>
            </a:r>
            <a:endParaRPr/>
          </a:p>
          <a:p>
            <a:pPr>
              <a:lnSpc>
                <a:spcPct val="100000"/>
              </a:lnSpc>
            </a:pP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♦ </a:t>
            </a:r>
            <a:r>
              <a:rPr lang="ru-RU" sz="20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преемственность бюджетной классификации Российской Федерации, а также обеспечение сопоставимости показателей бюджета отчетного, текущего и очередного финансового года. </a:t>
            </a: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endParaRPr/>
          </a:p>
          <a:p>
            <a:pPr>
              <a:lnSpc>
                <a:spcPct val="100000"/>
              </a:lnSpc>
            </a:pPr>
            <a:r>
              <a:rPr i="1"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Бюджетный кодекс Российской Федерации, статья36 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2" descr=""/>
          <p:cNvPicPr/>
          <p:nvPr/>
        </p:nvPicPr>
        <p:blipFill>
          <a:blip r:embed="rId1"/>
          <a:stretch/>
        </p:blipFill>
        <p:spPr>
          <a:xfrm>
            <a:off x="0" y="779400"/>
            <a:ext cx="9143640" cy="6078240"/>
          </a:xfrm>
          <a:prstGeom prst="rect">
            <a:avLst/>
          </a:prstGeom>
          <a:ln w="9360">
            <a:noFill/>
          </a:ln>
        </p:spPr>
      </p:pic>
      <p:sp>
        <p:nvSpPr>
          <p:cNvPr id="136" name="CustomShape 1"/>
          <p:cNvSpPr/>
          <p:nvPr/>
        </p:nvSpPr>
        <p:spPr>
          <a:xfrm>
            <a:off x="0" y="142920"/>
            <a:ext cx="9143640" cy="456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Основные характеристики бюджетов 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323640" y="228600"/>
            <a:ext cx="8640720" cy="123516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0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Основные характеристики исполнения бюджета </a:t>
            </a:r>
            <a:r>
              <a:rPr b="1" lang="ru-RU" sz="20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0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Заволжского муниципального района                                   за 201</a:t>
            </a:r>
            <a:r>
              <a:rPr b="1" lang="ru-RU" sz="20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6  год</a:t>
            </a:r>
            <a:endParaRPr/>
          </a:p>
        </p:txBody>
      </p:sp>
      <p:sp>
        <p:nvSpPr>
          <p:cNvPr id="138" name="CustomShape 2"/>
          <p:cNvSpPr/>
          <p:nvPr/>
        </p:nvSpPr>
        <p:spPr>
          <a:xfrm>
            <a:off x="7392240" y="1340640"/>
            <a:ext cx="103140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b="1" lang="ru-RU" sz="14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тыс.руб.</a:t>
            </a:r>
            <a:endParaRPr/>
          </a:p>
        </p:txBody>
      </p:sp>
      <p:graphicFrame>
        <p:nvGraphicFramePr>
          <p:cNvPr id="139" name="Table 3"/>
          <p:cNvGraphicFramePr/>
          <p:nvPr/>
        </p:nvGraphicFramePr>
        <p:xfrm>
          <a:off x="1043640" y="1845000"/>
          <a:ext cx="7429320" cy="4500360"/>
        </p:xfrm>
        <a:graphic>
          <a:graphicData uri="http://schemas.openxmlformats.org/drawingml/2006/table">
            <a:tbl>
              <a:tblPr/>
              <a:tblGrid>
                <a:gridCol w="642600"/>
                <a:gridCol w="3929400"/>
                <a:gridCol w="1428480"/>
                <a:gridCol w="1428840"/>
              </a:tblGrid>
              <a:tr h="9442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№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Показатель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Уточнённый план  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на 2016 год                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Исполнено </a:t>
                      </a:r>
                      <a:endParaRPr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за 2016 год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</a:tr>
              <a:tr h="592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ДОХОДЫ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217 922,0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219 900,2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592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1.1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Налоговые  расходы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31 157,3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32 171,3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592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1.2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Неналоговые доходы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17 577,3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19 119,8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592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1.</a:t>
                      </a: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Безвозмездные поступления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169 187,4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168 609,1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5929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РАСХОДЫ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223 680,6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217 438,4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59148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ДЕФИЦИТ (-)/ПРОФИЦИТ (+)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-5 758,6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+2 461,8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</a:tbl>
          </a:graphicData>
        </a:graphic>
      </p:graphicFrame>
    </p:spTree>
  </p:cSld>
  <p:timing>
    <p:tnLst>
      <p:par>
        <p:cTn id="11" dur="indefinite" restart="never" nodeType="tmRoot">
          <p:childTnLst>
            <p:seq>
              <p:cTn id="1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TextShape 1"/>
          <p:cNvSpPr txBox="1"/>
          <p:nvPr/>
        </p:nvSpPr>
        <p:spPr>
          <a:xfrm>
            <a:off x="0" y="188640"/>
            <a:ext cx="91436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3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Доходы, расходы и дефицит исполнения бюджета </a:t>
            </a:r>
            <a:r>
              <a:rPr b="1" lang="ru-RU" sz="23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3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Заволжского муниципального района </a:t>
            </a:r>
            <a:r>
              <a:rPr b="1" lang="ru-RU" sz="23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300" spc="-1" strike="noStrike" cap="all">
                <a:solidFill>
                  <a:srgbClr val="00556d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 2016 год</a:t>
            </a:r>
            <a:endParaRPr/>
          </a:p>
        </p:txBody>
      </p:sp>
      <p:graphicFrame>
        <p:nvGraphicFramePr>
          <p:cNvPr id="141" name="Содержимое 3"/>
          <p:cNvGraphicFramePr/>
          <p:nvPr/>
        </p:nvGraphicFramePr>
        <p:xfrm>
          <a:off x="457200" y="1600200"/>
          <a:ext cx="8290800" cy="470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timing>
    <p:tnLst>
      <p:par>
        <p:cTn id="13" dur="indefinite" restart="never" nodeType="tmRoot">
          <p:childTnLst>
            <p:seq>
              <p:cTn id="1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extShape 1"/>
          <p:cNvSpPr txBox="1"/>
          <p:nvPr/>
        </p:nvSpPr>
        <p:spPr>
          <a:xfrm>
            <a:off x="0" y="116640"/>
            <a:ext cx="91436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cfffbc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Структура доходов исполнения бюджета </a:t>
            </a:r>
            <a:r>
              <a:rPr b="1" lang="ru-RU" sz="2400" spc="-1" strike="noStrike">
                <a:solidFill>
                  <a:srgbClr val="cfffbc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400" spc="-1" strike="noStrike">
                <a:solidFill>
                  <a:srgbClr val="cfffbc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Заволжского муниципального района</a:t>
            </a:r>
            <a:r>
              <a:rPr b="1" lang="ru-RU" sz="2400" spc="-1" strike="noStrike">
                <a:solidFill>
                  <a:srgbClr val="cfffbc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400" spc="-1" strike="noStrike">
                <a:solidFill>
                  <a:srgbClr val="cfffbc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 2016 год</a:t>
            </a:r>
            <a:endParaRPr/>
          </a:p>
        </p:txBody>
      </p:sp>
      <p:graphicFrame>
        <p:nvGraphicFramePr>
          <p:cNvPr id="143" name="Содержимое 3"/>
          <p:cNvGraphicFramePr/>
          <p:nvPr/>
        </p:nvGraphicFramePr>
        <p:xfrm>
          <a:off x="457200" y="1600200"/>
          <a:ext cx="8229240" cy="470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timing>
    <p:tnLst>
      <p:par>
        <p:cTn id="15" dur="indefinite" restart="never" nodeType="tmRoot">
          <p:childTnLst>
            <p:seq>
              <p:cTn id="1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 standalone="yes"?>
<p:sld xmlns:a="http://schemas.openxmlformats.org/drawingml/2006/main" xmlns:p="http://schemas.openxmlformats.org/presentationml/2006/main" xmlns:r="http://schemas.openxmlformats.org/officeDocument/2006/relationships"><p:cSld><p:spTree><p:nvGrpSpPr>        <p:cNvPr id="1" name=""/>        <p:cNvGrpSpPr/>        <p:nvPr/>      </p:nvGrpSpPr>      <p:grpSpPr>        <a:xfrm>          <a:off x="0" y="0"/>          <a:ext cx="0" cy="0"/>          <a:chOff x="0" y="0"/>          <a:chExt cx="0" cy="0"/>        </a:xfrm>      </p:grpSpPr><p:sp><p:nvSpPr><p:cNvPr id="144" name="CustomShape 1"></p:cNvPr><p:cNvSpPr/><p:nvPr/></p:nvSpPr><p:spPr><a:xfrm><a:off x="285840" y="-99360"/><a:ext cx="8857800" cy="639000"/></a:xfrm><a:prstGeom prst="rect"><a:avLst></a:avLst></a:prstGeom><a:noFill/><a:ln><a:noFill/></a:ln></p:spPr><p:style><a:lnRef idx="0"/><a:fillRef idx="0"/><a:effectRef idx="0"/><a:fontRef idx="minor"/></p:style><p:txBody><a:bodyPr lIns="90000" rIns="90000" tIns="45000" bIns="45000"></a:bodyPr><a:p><a:pPr algn="ctr"><a:lnSpc><a:spcPct val="100000"/></a:lnSpc></a:pPr><a:r><a:rPr lang="ru-RU" sz="1800" spc="-1" strike="noStrike"><a:solidFill><a:srgbClr val="000000"/></a:solidFill><a:uFill><a:solidFill><a:srgbClr val="ffffff"/></a:solidFill></a:uFill><a:latin typeface="Book Antiqua"/></a:rPr><a:t>Основные источники формирования налоговых и неналоговых доходов бюджета Заволжского муниципального района за 2016 год</a:t></a:r><a:endParaRPr/></a:p></p:txBody></p:sp><p:graphicFrame><p:nvGraphicFramePr><p:cNvPr id="145" name="Table 2"/><p:cNvGraphicFramePr/><p:nvPr/></p:nvGraphicFramePr><p:xfrm><a:off x="0" y="465840"/><a:ext cx="8892000" cy="5759640"/></p:xfrm><a:graphic><a:graphicData uri="http://schemas.openxmlformats.org/drawingml/2006/table"><a:tbl><a:tblPr/><a:tblGrid><a:gridCol w="4572000"/><a:gridCol w="1008000"/><a:gridCol w="1224000"/><a:gridCol w="1008000"/><a:gridCol w="1080000"/></a:tblGrid><a:tr h="304920"><a:tc rowSpan="2"><a:txBody><a:bodyPr></a:bodyPr><a:p><a:pPr algn="ctr"><a:lnSpc><a:spcPct val="100000"/></a:lnSpc></a:pPr><a:endParaRPr/></a:p><a:p><a:pPr algn="ctr"><a:lnSpc><a:spcPct val="100000"/></a:lnSpc></a:pPr><a:r><a:rPr b="1" lang="ru-RU" sz="1400" spc="-1" strike="noStrike"><a:solidFill><a:srgbClr val="ffffff"/></a:solidFill><a:uFill><a:solidFill><a:srgbClr val="ffffff"/></a:solidFill></a:uFill><a:latin typeface="Book Antiqua"/></a:rPr><a:t>Наименование</a:t></a:r><a:endParaRPr/></a:p><a:p><a:pPr algn="ctr"><a:lnSpc><a:spcPct val="100000"/></a:lnSpc></a:pP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38160"><a:solidFill><a:srgbClr val="ffffff"/></a:solidFill></a:lnB><a:solidFill><a:srgbClr val="7fd13b"/></a:solidFill></a:tcPr></a:tc><a:tc gridSpan="2"><a:txBody><a:bodyPr></a:bodyPr><a:p><a:pPr algn="ctr"><a:lnSpc><a:spcPct val="100000"/></a:lnSpc></a:pPr><a:r><a:rPr b="1" lang="ru-RU" sz="1400" spc="-1" strike="noStrike"><a:solidFill><a:srgbClr val="ffffff"/></a:solidFill><a:uFill><a:solidFill><a:srgbClr val="ffffff"/></a:solidFill></a:uFill><a:latin typeface="Times New Roman"/></a:rPr><a:t>2016 год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38160"><a:solidFill><a:srgbClr val="ffffff"/></a:solidFill></a:lnB><a:solidFill><a:srgbClr val="7fd13b"/></a:solidFill></a:tcPr></a:tc><a:tcPr><a:solidFill><a:srgbClr val="729fcf"/></a:solidFill></a:tcPr></a:tc><a:tc gridSpan="2"><a:txBody><a:bodyPr></a:bodyPr><a:p><a:pPr algn="ctr"><a:lnSpc><a:spcPct val="100000"/></a:lnSpc></a:pPr><a:r><a:rPr b="1" lang="ru-RU" sz="1400" spc="-1" strike="noStrike"><a:solidFill><a:srgbClr val="ffffff"/></a:solidFill><a:uFill><a:solidFill><a:srgbClr val="ffffff"/></a:solidFill></a:uFill><a:latin typeface="Times New Roman"/></a:rPr><a:t>2016 год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38160"><a:solidFill><a:srgbClr val="ffffff"/></a:solidFill></a:lnB><a:solidFill><a:srgbClr val="7fd13b"/></a:solidFill></a:tcPr></a:tc><a:tcPr><a:solidFill><a:srgbClr val="729fcf"/></a:solidFill></a:tcPr></a:tc></a:tr><a:tr h="853200"><a:tc vMerge="1"><a:tcPr><a:solidFill><a:srgbClr val="729fcf"/></a:solidFill></a:tcPr></a:tc><a:tc><a:txBody><a:bodyPr></a:bodyPr><a:p><a:pPr algn="ctr"><a:lnSpc><a:spcPct val="100000"/></a:lnSpc></a:pPr><a:r><a:rPr lang="ru-RU" sz="1100" spc="-1" strike="noStrike"><a:solidFill><a:srgbClr val="000000"/></a:solidFill><a:uFill><a:solidFill><a:srgbClr val="ffffff"/></a:solidFill></a:uFill><a:latin typeface="Book Antiqua"/></a:rPr><a:t>Уточнённый план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% к общему объёму налоговых и неналоговых доходов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100" spc="-1" strike="noStrike"><a:solidFill><a:srgbClr val="000000"/></a:solidFill><a:uFill><a:solidFill><a:srgbClr val="ffffff"/></a:solidFill></a:uFill><a:latin typeface="Book Antiqua"/></a:rPr><a:t>Исполнено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% к общему объёму налоговых и неналоговых доходов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Налоговые и неналоговые доходы, всего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48 734,7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100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51 291,1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100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в том числе: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НАЛОГОВЫЕ ДОХОДЫ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31 157,3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63,93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32 171,3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62,72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из них: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 на доходы физических лиц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19 452,5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39,92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19 960,7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38,91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Акцизы на нефтепродукты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4 953,3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10,16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5 169,2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10,08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Налоги на совокупный доход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5 353,5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10,98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5 538,7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10,8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39636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Налоги, сборы и регулярные платежи за пользование природными ресурсами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80,0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0,16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87,2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0,17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Государственная пошлина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1 275,0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2,62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1 370,9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2,67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Задолженность и перерасчёты по отменённым налогам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43,0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0,09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44,6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0,09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НЕНАЛОГОВЫЕ ДОХОДЫ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17 577,3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36,07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000" spc="-1" strike="noStrike"><a:solidFill><a:srgbClr val="000000"/></a:solidFill><a:uFill><a:solidFill><a:srgbClr val="ffffff"/></a:solidFill></a:uFill><a:latin typeface="Times New Roman"/></a:rPr><a:t>19 119,8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37,28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из них: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39636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Доходы от использования имущества, находящегося в государственной и муниципальной собственности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3 885,4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7,97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4 036,8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7,87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Платежи при пользовании природными ресурсами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271,5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0,56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269,4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0,53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Доходы от оказания платных услуг и компенсации затрат государства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9 020,0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18,51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9 381,6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18,29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Доходы от продажи материальных и нематериальных активов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2 023,0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4,15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2 170,9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4,23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Штрафы, санкции, возмещение ущерба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2 368,1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4,86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3 196,4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6,23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244080"><a:tc><a:txBody><a:bodyPr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Прочие неналоговые доходы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9,3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0,02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64,7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0,13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/a:tbl></a:graphicData></a:graphic></p:graphicFrame><p:sp><p:nvSpPr><p:cNvPr id="146" name="CustomShape 3"></p:cNvPr><p:cNvSpPr/><p:nvPr/></p:nvSpPr><p:spPr><a:xfrm><a:off x="8244360" y="188640"/><a:ext cx="730080" cy="454680"/></a:xfrm><a:prstGeom prst="rect"><a:avLst></a:avLst></a:prstGeom><a:noFill/><a:ln><a:noFill/></a:ln></p:spPr><p:style><a:lnRef idx="0"/><a:fillRef idx="0"/><a:effectRef idx="0"/><a:fontRef idx="minor"/></p:style><p:txBody><a:bodyPr lIns="90000" rIns="90000" tIns="45000" bIns="45000"></a:bodyPr><a:p><a:pPr><a:lnSpc><a:spcPct val="100000"/></a:lnSpc></a:pPr><a:r><a:rPr lang="ru-RU" sz="1200" spc="-1" strike="noStrike"><a:solidFill><a:srgbClr val="000000"/></a:solidFill><a:uFill><a:solidFill><a:srgbClr val="ffffff"/></a:solidFill></a:uFill><a:latin typeface="Book Antiqua"/></a:rPr><a:t>тыс.руб.</a:t></a:r><a:endParaRPr/></a:p></p:txBody></p:sp></p:spTree></p:cSld><p:timing><p:tnLst><p:par><p:cTn id="17" dur="indefinite" restart="never" nodeType="tmRoot"><p:childTnLst><p:seq><p:cTn id="18" nodeType="mainSeq"></p:cTn><p:prevCondLst><p:cond delay="0" evt="onPrev"><p:tgtEl><p:sldTgt/></p:tgtEl></p:cond></p:prevCondLst><p:nextCondLst><p:cond delay="0" evt="onNext"><p:tgtEl><p:sldTgt/></p:tgtEl></p:cond></p:nextCondLst></p:seq></p:childTnLst></p:cTn></p:par></p:tnLst></p:timing>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7" name="Содержимое 4"/>
          <p:cNvGraphicFramePr/>
          <p:nvPr/>
        </p:nvGraphicFramePr>
        <p:xfrm>
          <a:off x="0" y="116640"/>
          <a:ext cx="9396000" cy="674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timing>
    <p:tnLst>
      <p:par>
        <p:cTn id="19" dur="indefinite" restart="never" nodeType="tmRoot">
          <p:childTnLst>
            <p:seq>
              <p:cTn id="2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8" name="Диаграмма 1"/>
          <p:cNvGraphicFramePr/>
          <p:nvPr/>
        </p:nvGraphicFramePr>
        <p:xfrm>
          <a:off x="107640" y="188640"/>
          <a:ext cx="8928720" cy="6552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</p:sld>
</file>

<file path=ppt/slides/slide12.xml><?xml version="1.0" encoding="UTF-8" standalone="yes"?>
<p:sld xmlns:a="http://schemas.openxmlformats.org/drawingml/2006/main" xmlns:p="http://schemas.openxmlformats.org/presentationml/2006/main" xmlns:r="http://schemas.openxmlformats.org/officeDocument/2006/relationships"><p:cSld><p:spTree><p:nvGrpSpPr>        <p:cNvPr id="1" name=""/>        <p:cNvGrpSpPr/>        <p:nvPr/>      </p:nvGrpSpPr>      <p:grpSpPr>        <a:xfrm>          <a:off x="0" y="0"/>          <a:ext cx="0" cy="0"/>          <a:chOff x="0" y="0"/>          <a:chExt cx="0" cy="0"/>        </a:xfrm>      </p:grpSpPr><p:sp><p:nvSpPr><p:cNvPr id="149" name="CustomShape 1"></p:cNvPr><p:cNvSpPr/><p:nvPr/></p:nvSpPr><p:spPr><a:xfrm><a:off x="0" y="692640"/><a:ext cx="9143640" cy="913320"/></a:xfrm><a:prstGeom prst="rect"><a:avLst></a:avLst></a:prstGeom><a:noFill/><a:ln><a:noFill/></a:ln></p:spPr><p:style><a:lnRef idx="0"/><a:fillRef idx="0"/><a:effectRef idx="0"/><a:fontRef idx="minor"/></p:style><p:txBody><a:bodyPr lIns="90000" rIns="90000" tIns="45000" bIns="45000"></a:bodyPr><a:p><a:pPr algn="ctr"><a:lnSpc><a:spcPct val="100000"/></a:lnSpc></a:pPr><a:r><a:rPr b="1" lang="ru-RU" sz="1800" spc="-1" strike="noStrike"><a:solidFill><a:srgbClr val="000000"/></a:solidFill><a:uFill><a:solidFill><a:srgbClr val="ffffff"/></a:solidFill></a:uFill><a:latin typeface="Book Antiqua"/></a:rPr><a:t>Нормативы зачислений налоговых и неналоговых доходов в бюджет </a:t></a:r><a:endParaRPr/></a:p><a:p><a:pPr algn="ctr"><a:lnSpc><a:spcPct val="100000"/></a:lnSpc></a:pPr><a:r><a:rPr b="1" lang="ru-RU" sz="1800" spc="-1" strike="noStrike"><a:solidFill><a:srgbClr val="000000"/></a:solidFill><a:uFill><a:solidFill><a:srgbClr val="ffffff"/></a:solidFill></a:uFill><a:latin typeface="Book Antiqua"/></a:rPr><a:t>Заволжского муниципального района </a:t></a:r><a:endParaRPr/></a:p><a:p><a:pPr algn="ctr"><a:lnSpc><a:spcPct val="100000"/></a:lnSpc></a:pPr><a:r><a:rPr b="1" lang="ru-RU" sz="1800" spc="-1" strike="noStrike"><a:solidFill><a:srgbClr val="000000"/></a:solidFill><a:uFill><a:solidFill><a:srgbClr val="ffffff"/></a:solidFill></a:uFill><a:latin typeface="Book Antiqua"/></a:rPr><a:t>и бюджеты поселений Заволжского муниципального района в 2016 году (1)</a:t></a:r><a:endParaRPr/></a:p></p:txBody></p:sp><p:graphicFrame><p:nvGraphicFramePr><p:cNvPr id="150" name="Table 2"/><p:cNvGraphicFramePr/><p:nvPr/></p:nvGraphicFramePr><p:xfrm><a:off x="107640" y="2205000"/><a:ext cx="8857800" cy="3051720"/></p:xfrm><a:graphic><a:graphicData uri="http://schemas.openxmlformats.org/drawingml/2006/table"><a:tbl><a:tblPr/><a:tblGrid><a:gridCol w="4069080"/><a:gridCol w="1512000"/><a:gridCol w="1584000"/><a:gridCol w="1692720"/></a:tblGrid><a:tr h="914040"><a:tc><a:txBody><a:bodyPr lIns="43560" rIns="43560" tIns="0" bIns="0"></a:bodyPr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Виды налоговых и неналоговых доходов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25200"><a:solidFill><a:srgbClr val="ffffff"/></a:solidFill></a:lnB><a:solidFill><a:srgbClr val="7fd13b"/></a:solidFill></a:tcPr></a:tc><a:tc><a:txBody><a:bodyPr lIns="43560" rIns="43560" tIns="0" bIns="0"></a:bodyPr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Норматив (%)</a:t></a:r><a:endParaRPr/></a:p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зачисления в бюджет Заволжского</a:t></a:r><a:endParaRPr/></a:p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муниципального района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25200"><a:solidFill><a:srgbClr val="ffffff"/></a:solidFill></a:lnB><a:solidFill><a:srgbClr val="7fd13b"/></a:solidFill></a:tcPr></a:tc><a:tc><a:txBody><a:bodyPr lIns="43560" rIns="43560" tIns="0" bIns="0"></a:bodyPr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Норматив (%)</a:t></a:r><a:endParaRPr/></a:p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зачисления в бюджет  городского поселения Заволжского</a:t></a:r><a:endParaRPr/></a:p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муниципального района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25200"><a:solidFill><a:srgbClr val="ffffff"/></a:solidFill></a:lnB><a:solidFill><a:srgbClr val="7fd13b"/></a:solidFill></a:tcPr></a:tc><a:tc><a:txBody><a:bodyPr lIns="43560" rIns="43560" tIns="0" bIns="0"></a:bodyPr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Норматив (%)</a:t></a:r><a:endParaRPr/></a:p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зачисления в бюджеты сельских поселений Заволжского</a:t></a:r><a:endParaRPr/></a:p><a:p><a:pPr><a:lnSpc><a:spcPct val="100000"/></a:lnSpc></a:pPr><a:r><a:rPr b="1" lang="ru-RU" sz="1000" spc="-1" strike="noStrike"><a:solidFill><a:srgbClr val="ffffff"/></a:solidFill><a:uFill><a:solidFill><a:srgbClr val="ffffff"/></a:solidFill></a:uFill><a:latin typeface="Book Antiqua"/></a:rPr><a:t>муниципального района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25200"><a:solidFill><a:srgbClr val="ffffff"/></a:solidFill></a:lnB><a:solidFill><a:srgbClr val="7fd13b"/></a:solidFill></a:tcPr></a:tc></a:tr><a:tr h="30492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 на доходы физических лиц</a:t></a:r><a:endParaRPr/></a:p><a:p><a:pPr><a:lnSpc><a:spcPct val="100000"/></a:lnSpc></a:pP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25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 gridSpan="2"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45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Pr><a:solidFill><a:srgbClr val="729fcf"/></a:solidFill></a:tcPr></a:tc></a:tr><a:tr h="60948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 на доходы физических лиц, уплачиваемый иностранными гражданами в виде фиксированного авансового платежа при осуществлении ими на территории РФ трудовой деятельности</a:t></a:r><a:endParaRPr/></a:p><a:p><a:pPr><a:lnSpc><a:spcPct val="100000"/></a:lnSpc></a:pP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50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/a:tr><a:tr h="15264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Акцизы на нефтепродукты (бензин)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6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4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4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/a:tr><a:tr h="15264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Единый налог на вмененный доход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100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/a:tr><a:tr h="15264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Единый сельскохозяйственный налог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50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 gridSpan="2"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/a:rPr><a:t>50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Pr><a:solidFill><a:srgbClr val="729fcf"/></a:solidFill></a:tcPr></a:tc></a:tr><a:tr h="30492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Налог, взимаемый с применением патентной системы налогообложения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100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/a:tr><a:tr h="15264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 на имущество физических лиц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100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100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/a:tr><a:tr h="15264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Земельный налог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100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><a:txBody><a:bodyPr lIns="43560" rIns="43560" tIns="0" bIns="0"></a:bodyPr><a:p><a:pPr algn="ctr"><a:lnSpc><a:spcPct val="100000"/></a:lnSpc></a:pPr><a:r><a:rPr lang="ru-RU" sz="1000" spc="-1" strike="noStrike"><a:solidFill><a:srgbClr val="000000"/></a:solidFill><a:uFill><a:solidFill><a:srgbClr val="ffffff"/></a:solidFill></a:uFill><a:latin typeface="Times New Roman"/><a:ea typeface="Times New Roman"/></a:rPr><a:t>100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/a:tr><a:tr h="30492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Транспортный налог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 gridSpan="2"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Зачисляется по нормативу 100 %</a:t></a:r><a:endParaRPr/></a:p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 </a:t></a:r><a:r><a:rPr lang="ru-RU" sz="1000" spc="-1" strike="noStrike"><a:solidFill><a:srgbClr val="000000"/></a:solidFill><a:uFill><a:solidFill><a:srgbClr val="ffffff"/></a:solidFill></a:uFill><a:latin typeface="Book Antiqua"/></a:rPr><a:t>в областной бюджет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a:tcPr><a:solidFill><a:srgbClr val="729fcf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c6eaab"/></a:solidFill></a:tcPr></a:tc></a:tr><a:tr h="304920"><a:tc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Налог на имущество организаций 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 gridSpan="2"><a:txBody><a:bodyPr lIns="43560" rIns="43560" tIns="0" bIns="0"></a:bodyPr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Зачисляется по нормативу 100 %</a:t></a:r><a:endParaRPr/></a:p><a:p><a:pPr><a:lnSpc><a:spcPct val="100000"/></a:lnSpc></a:pPr><a:r><a:rPr lang="ru-RU" sz="1000" spc="-1" strike="noStrike"><a:solidFill><a:srgbClr val="000000"/></a:solidFill><a:uFill><a:solidFill><a:srgbClr val="ffffff"/></a:solidFill></a:uFill><a:latin typeface="Book Antiqua"/></a:rPr><a:t> </a:t></a:r><a:r><a:rPr lang="ru-RU" sz="1000" spc="-1" strike="noStrike"><a:solidFill><a:srgbClr val="000000"/></a:solidFill><a:uFill><a:solidFill><a:srgbClr val="ffffff"/></a:solidFill></a:uFill><a:latin typeface="Book Antiqua"/></a:rPr><a:t>в областной бюджет</a:t></a:r><a:endParaRPr/></a:p></a:txBody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a:tcPr><a:solidFill><a:srgbClr val="729fcf"/></a:solidFill></a:tcPr></a:tc><a:tc><a:tcPr marL="43560" marR="43560"><a:lnL w="9360"><a:solidFill><a:srgbClr val="5c9c25"/></a:solidFill></a:lnL><a:lnR w="9360"><a:solidFill><a:srgbClr val="5c9c25"/></a:solidFill></a:lnR><a:lnT w="9360"><a:solidFill><a:srgbClr val="5c9c25"/></a:solidFill></a:lnT><a:lnB w="9360"><a:solidFill><a:srgbClr val="5c9c25"/></a:solidFill></a:lnB><a:solidFill><a:srgbClr val="f6fbf5"/></a:solidFill></a:tcPr></a:tc></a:tr></a:tbl></a:graphicData></a:graphic></p:graphicFrame></p:spTree></p:cSld>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179640" y="274680"/>
            <a:ext cx="8856720" cy="106560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0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18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Нормативы зачислений налоговых и неналоговых доходов в бюджет </a:t>
            </a:r>
            <a:r>
              <a:rPr b="1" lang="ru-RU" sz="18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
</a:t>
            </a:r>
            <a:r>
              <a:rPr b="1" lang="ru-RU" sz="18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Заволжского муниципального района </a:t>
            </a:r>
            <a:r>
              <a:rPr b="1" lang="ru-RU" sz="18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
</a:t>
            </a:r>
            <a:r>
              <a:rPr b="1" lang="ru-RU" sz="18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и бюджеты поселений Заволжского муниципального района в 2016 году (2)</a:t>
            </a:r>
            <a:r>
              <a:rPr b="1" lang="ru-RU" sz="18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
</a:t>
            </a:r>
            <a:endParaRPr/>
          </a:p>
        </p:txBody>
      </p:sp>
      <p:graphicFrame>
        <p:nvGraphicFramePr>
          <p:cNvPr id="152" name="Table 2"/>
          <p:cNvGraphicFramePr/>
          <p:nvPr/>
        </p:nvGraphicFramePr>
        <p:xfrm>
          <a:off x="179640" y="1628640"/>
          <a:ext cx="8857800" cy="3344040"/>
        </p:xfrm>
        <a:graphic>
          <a:graphicData uri="http://schemas.openxmlformats.org/drawingml/2006/table">
            <a:tbl>
              <a:tblPr/>
              <a:tblGrid>
                <a:gridCol w="4069080"/>
                <a:gridCol w="1512000"/>
                <a:gridCol w="1584000"/>
                <a:gridCol w="1692720"/>
              </a:tblGrid>
              <a:tr h="116604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Виды налоговых и неналоговых доходов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Норматив (%)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зачисления в бюджет Заволжского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муниципального района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Норматив (%)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зачисления в бюджет  городского поселения Заволжского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муниципального района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Норматив (%)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зачисления в бюджеты сельских поселений Заволжского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0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муниципального района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2520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</a:tr>
              <a:tr h="43020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Арендная плата за земельные участки, расположенные в границах городских поселений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</a:tr>
              <a:tr h="48204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Арендная плата за земельные участки, расположенные в границах сельских поселений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</a:tr>
              <a:tr h="16956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Доходы от сдачи в аренду имущества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</a:tr>
              <a:tr h="16956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Налог на добычу общераспространенных полезных ископаемых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</a:tr>
              <a:tr h="16956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Государственная пошлина за совершение нотариальных действий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</a:tr>
              <a:tr h="48204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Государственная пошлина за выдачу разрешения на установку рекламных конструкций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</a:tr>
              <a:tr h="48204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Государственная пошлина по делам, рассматриваемым в судах общей юрисдикции мировыми судьями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</a:tr>
              <a:tr h="65124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Доходы от продажи земельных участков, государственная собственность на которые не разграничена, расположенных в границах сельских поселений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</a:tr>
              <a:tr h="65124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Доходы от продажи земельных участков, государственная собственность на которые не разграничена, расположенных в границах городских поселений</a:t>
                      </a:r>
                      <a:endParaRPr/>
                    </a:p>
                    <a:p>
                      <a:pPr>
                        <a:lnSpc>
                          <a:spcPct val="100000"/>
                        </a:lnSpc>
                      </a:pP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50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c6eaab"/>
                    </a:solidFill>
                  </a:tcPr>
                </a:tc>
              </a:tr>
              <a:tr h="169560">
                <a:tc>
                  <a:txBody>
                    <a:bodyPr lIns="43560" rIns="4356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Плата за негативное воздействие на окружающую среду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xBody>
                    <a:bodyPr lIns="43560" rIns="43560" tIns="0" bIns="0"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0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55</a:t>
                      </a:r>
                      <a:endParaRPr/>
                    </a:p>
                  </a:txBody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  <a:tc>
                  <a:tcPr marL="43560" marR="43560">
                    <a:lnL w="9360">
                      <a:solidFill>
                        <a:srgbClr val="5c9c25"/>
                      </a:solidFill>
                    </a:lnL>
                    <a:lnR w="9360">
                      <a:solidFill>
                        <a:srgbClr val="5c9c25"/>
                      </a:solidFill>
                    </a:lnR>
                    <a:lnT w="9360">
                      <a:solidFill>
                        <a:srgbClr val="5c9c25"/>
                      </a:solidFill>
                    </a:lnT>
                    <a:lnB w="9360">
                      <a:solidFill>
                        <a:srgbClr val="5c9c25"/>
                      </a:solidFill>
                    </a:lnB>
                    <a:solidFill>
                      <a:srgbClr val="f6fbf5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4.xml><?xml version="1.0" encoding="UTF-8" standalone="yes"?>
<p:sld xmlns:a="http://schemas.openxmlformats.org/drawingml/2006/main" xmlns:p="http://schemas.openxmlformats.org/presentationml/2006/main" xmlns:r="http://schemas.openxmlformats.org/officeDocument/2006/relationships"><p:cSld><p:spTree><p:nvGrpSpPr>        <p:cNvPr id="1" name=""/>        <p:cNvGrpSpPr/>        <p:nvPr/>      </p:nvGrpSpPr>      <p:grpSpPr>        <a:xfrm>          <a:off x="0" y="0"/>          <a:ext cx="0" cy="0"/>          <a:chOff x="0" y="0"/>          <a:chExt cx="0" cy="0"/>        </a:xfrm>      </p:grpSpPr><p:sp><p:nvSpPr><p:cNvPr id="153" name="CustomShape 1"></p:cNvPr><p:cNvSpPr/><p:nvPr/></p:nvSpPr><p:spPr><a:xfrm><a:off x="827640" y="116640"/><a:ext cx="7572240" cy="639000"/></a:xfrm><a:prstGeom prst="rect"><a:avLst></a:avLst></a:prstGeom><a:noFill/><a:ln><a:noFill/></a:ln></p:spPr><p:style><a:lnRef idx="0"/><a:fillRef idx="0"/><a:effectRef idx="0"/><a:fontRef idx="minor"/></p:style><p:txBody><a:bodyPr lIns="90000" rIns="90000" tIns="45000" bIns="45000"></a:bodyPr><a:p><a:pPr algn="ctr"><a:lnSpc><a:spcPct val="100000"/></a:lnSpc></a:pPr><a:r><a:rPr lang="ru-RU" sz="1800" spc="-1" strike="noStrike"><a:solidFill><a:srgbClr val="000000"/></a:solidFill><a:uFill><a:solidFill><a:srgbClr val="ffffff"/></a:solidFill></a:uFill><a:latin typeface="Book Antiqua"/></a:rPr><a:t>Безвозмездные поступления в бюджет </a:t></a:r><a:endParaRPr/></a:p><a:p><a:pPr algn="ctr"><a:lnSpc><a:spcPct val="100000"/></a:lnSpc></a:pPr><a:r><a:rPr lang="ru-RU" sz="1800" spc="-1" strike="noStrike"><a:solidFill><a:srgbClr val="000000"/></a:solidFill><a:uFill><a:solidFill><a:srgbClr val="ffffff"/></a:solidFill></a:uFill><a:latin typeface="Book Antiqua"/></a:rPr><a:t>Заволжского муниципального района в 2016 году</a:t></a:r><a:endParaRPr/></a:p></p:txBody></p:sp><p:graphicFrame><p:nvGraphicFramePr><p:cNvPr id="154" name="Table 2"/><p:cNvGraphicFramePr/><p:nvPr/></p:nvGraphicFramePr><p:xfrm><a:off x="179640" y="824040"/><a:ext cx="8820000" cy="5801040"/></p:xfrm><a:graphic><a:graphicData uri="http://schemas.openxmlformats.org/drawingml/2006/table"><a:tbl><a:tblPr/><a:tblGrid><a:gridCol w="3384360"/><a:gridCol w="2987640"/><a:gridCol w="2448000"/></a:tblGrid><a:tr h="322920"><a:tc rowSpan="2"><a:txBody><a:bodyPr></a:bodyPr><a:p><a:pPr algn="ctr"><a:lnSpc><a:spcPct val="100000"/></a:lnSpc></a:pPr><a:endParaRPr/></a:p><a:p><a:pPr algn="ctr"><a:lnSpc><a:spcPct val="100000"/></a:lnSpc></a:pPr><a:r><a:rPr b="1" lang="ru-RU" sz="1400" spc="-1" strike="noStrike"><a:solidFill><a:srgbClr val="ffffff"/></a:solidFill><a:uFill><a:solidFill><a:srgbClr val="ffffff"/></a:solidFill></a:uFill><a:latin typeface="Book Antiqua"/></a:rPr><a:t>Наименование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38160"><a:solidFill><a:srgbClr val="ffffff"/></a:solidFill></a:lnB><a:solidFill><a:srgbClr val="7fd13b"/></a:solidFill></a:tcPr></a:tc><a:tc gridSpan="2"><a:txBody><a:bodyPr></a:bodyPr><a:p><a:pPr algn="ctr"><a:lnSpc><a:spcPct val="100000"/></a:lnSpc></a:pPr><a:r><a:rPr b="1" lang="ru-RU" sz="1400" spc="-1" strike="noStrike"><a:solidFill><a:srgbClr val="ffffff"/></a:solidFill><a:uFill><a:solidFill><a:srgbClr val="ffffff"/></a:solidFill></a:uFill><a:latin typeface="Book Antiqua"/></a:rPr><a:t>2016 год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38160"><a:solidFill><a:srgbClr val="ffffff"/></a:solidFill></a:lnB><a:solidFill><a:srgbClr val="7fd13b"/></a:solidFill></a:tcPr></a:tc><a:tcPr><a:solidFill><a:srgbClr val="729fcf"/></a:solidFill></a:tcPr></a:tc></a:tr><a:tr h="518040"><a:tc vMerge="1"><a:tcPr><a:solidFill><a:srgbClr val="729fcf"/></a:solidFill></a:tcPr></a:tc><a:tc><a:txBody><a:bodyPr></a:bodyPr><a:p><a:pPr algn="ctr"><a:lnSpc><a:spcPct val="100000"/></a:lnSpc></a:pPr><a:r><a:rPr lang="ru-RU" sz="1100" spc="-1" strike="noStrike"><a:solidFill><a:srgbClr val="000000"/></a:solidFill><a:uFill><a:solidFill><a:srgbClr val="ffffff"/></a:solidFill></a:uFill><a:latin typeface="Book Antiqua"/></a:rPr><a:t>Сумма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lang="ru-RU" sz="1100" spc="-1" strike="noStrike"><a:solidFill><a:srgbClr val="000000"/></a:solidFill><a:uFill><a:solidFill><a:srgbClr val="ffffff"/></a:solidFill></a:uFill><a:latin typeface="Book Antiqua"/></a:rPr><a:t>% к общему объёму безвозмездных поступлений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380520"><a:tc><a:txBody><a:bodyPr tIns="0" bIns="0"></a:bodyPr><a:p><a:pPr algn="ctr"><a:lnSpc><a:spcPct val="100000"/></a:lnSpc></a:pPr><a:r><a:rPr b="1" i="1" lang="ru-RU" sz="1400" spc="-1" strike="noStrike"><a:solidFill><a:srgbClr val="000000"/></a:solidFill><a:uFill><a:solidFill><a:srgbClr val="ffffff"/></a:solidFill></a:uFill><a:latin typeface="Book Antiqua"/></a:rPr><a:t>Дотации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89 945,2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53,3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481680"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Средства областного бюджета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89 945,2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53,3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412920"><a:tc><a:txBody><a:bodyPr tIns="0" bIns="0"></a:bodyPr><a:p><a:pPr algn="ctr"><a:lnSpc><a:spcPct val="100000"/></a:lnSpc></a:pPr><a:r><a:rPr b="1" i="1" lang="ru-RU" sz="1400" spc="-1" strike="noStrike"><a:solidFill><a:srgbClr val="000000"/></a:solidFill><a:uFill><a:solidFill><a:srgbClr val="ffffff"/></a:solidFill></a:uFill><a:latin typeface="Book Antiqua"/></a:rPr><a:t>Субвенции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70 481,6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41,8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481680"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Средства областного бюджета</a:t></a:r><a:endParaRPr/></a:p><a:p><a:pPr algn="ctr"><a:lnSpc><a:spcPct val="100000"/></a:lnSpc></a:pP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70 275,6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41,7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344160"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Средства федерального бюджета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206,0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0,1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412920"><a:tc><a:txBody><a:bodyPr tIns="0" bIns="0"></a:bodyPr><a:p><a:pPr algn="ctr"><a:lnSpc><a:spcPct val="100000"/></a:lnSpc></a:pPr><a:r><a:rPr b="1" i="1" lang="ru-RU" sz="1400" spc="-1" strike="noStrike"><a:solidFill><a:srgbClr val="000000"/></a:solidFill><a:uFill><a:solidFill><a:srgbClr val="ffffff"/></a:solidFill></a:uFill><a:latin typeface="Book Antiqua"/></a:rPr><a:t>Субсидии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7 662,8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4,5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344160"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Средства областного бюджета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6 211,4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3,7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426600"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Средства федерального бюджета</a:t></a:r><a:endParaRPr/></a:p><a:p><a:pPr algn="ctr"><a:lnSpc><a:spcPct val="100000"/></a:lnSpc></a:pP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1 451,4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 tIns="0" bIns="0"></a:bodyPr><a:p><a:pPr algn="ctr"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0,8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348840"><a:tc><a:txBody><a:bodyPr></a:bodyPr><a:p><a:pPr algn="ctr"><a:lnSpc><a:spcPct val="100000"/></a:lnSpc></a:pPr><a:r><a:rPr b="1" i="1" lang="ru-RU" sz="1400" spc="-1" strike="noStrike"><a:solidFill><a:srgbClr val="000000"/></a:solidFill><a:uFill><a:solidFill><a:srgbClr val="ffffff"/></a:solidFill></a:uFill><a:latin typeface="Book Antiqua"/></a:rPr><a:t>Межбюджетные трансферты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281,3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0,2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412920"><a:tc><a:txBody><a:bodyPr></a:bodyPr><a:p><a:pPr algn="ctr"><a:lnSpc><a:spcPct val="100000"/></a:lnSpc></a:pPr><a:r><a:rPr b="1" i="1" lang="ru-RU" sz="1400" spc="-1" strike="noStrike"><a:solidFill><a:srgbClr val="000000"/></a:solidFill><a:uFill><a:solidFill><a:srgbClr val="ffffff"/></a:solidFill></a:uFill><a:latin typeface="Book Antiqua"/></a:rPr><a:t>Прочие безвозмездные поступления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295,5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0,2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a:tr h="412920"><a:tc><a:txBody><a:bodyPr></a:bodyPr><a:p><a:pPr algn="ctr"><a:lnSpc><a:spcPct val="100000"/></a:lnSpc></a:pPr><a:r><a:rPr b="1" i="1" lang="ru-RU" sz="1400" spc="-1" strike="noStrike"><a:solidFill><a:srgbClr val="000000"/></a:solidFill><a:uFill><a:solidFill><a:srgbClr val="ffffff"/></a:solidFill></a:uFill><a:latin typeface="Book Antiqua"/></a:rPr><a:t>Возврат остатков прошлых лет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-57,3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ecf6e8"/></a:solidFill></a:tcPr></a:tc></a:tr><a:tr h="500760"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Итого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168 609,1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a:tc><a:txBody><a:bodyPr></a:bodyPr><a:p><a:pPr algn="ctr"><a:lnSpc><a:spcPct val="100000"/></a:lnSpc></a:pPr><a:r><a:rPr b="1" lang="ru-RU" sz="1400" spc="-1" strike="noStrike"><a:solidFill><a:srgbClr val="000000"/></a:solidFill><a:uFill><a:solidFill><a:srgbClr val="ffffff"/></a:solidFill></a:uFill><a:latin typeface="Book Antiqua"/></a:rPr><a:t>100</a:t></a:r><a:endParaRPr/></a:p></a:txBody><a:tcPr marL="91440" marR="91440"><a:lnL w="12240"><a:solidFill><a:srgbClr val="ffffff"/></a:solidFill></a:lnL><a:lnR w="12240"><a:solidFill><a:srgbClr val="ffffff"/></a:solidFill></a:lnR><a:lnT w="12240"><a:solidFill><a:srgbClr val="ffffff"/></a:solidFill></a:lnT><a:lnB w="12240"><a:solidFill><a:srgbClr val="ffffff"/></a:solidFill></a:lnB><a:solidFill><a:srgbClr val="d7edce"/></a:solidFill></a:tcPr></a:tc></a:tr></a:tbl></a:graphicData></a:graphic></p:graphicFrame><p:sp><p:nvSpPr><p:cNvPr id="155" name="CustomShape 3"></p:cNvPr><p:cNvSpPr/><p:nvPr/></p:nvSpPr><p:spPr><a:xfrm><a:off x="8079480" y="404640"/><a:ext cx="860760" cy="303480"/></a:xfrm><a:prstGeom prst="rect"><a:avLst></a:avLst></a:prstGeom><a:noFill/><a:ln><a:noFill/></a:ln></p:spPr><p:style><a:lnRef idx="0"/><a:fillRef idx="0"/><a:effectRef idx="0"/><a:fontRef idx="minor"/></p:style><p:txBody><a:bodyPr wrap="none" lIns="90000" rIns="90000" tIns="45000" bIns="45000"></a:bodyPr><a:p><a:pPr><a:lnSpc><a:spcPct val="100000"/></a:lnSpc></a:pPr><a:r><a:rPr lang="ru-RU" sz="1400" spc="-1" strike="noStrike"><a:solidFill><a:srgbClr val="000000"/></a:solidFill><a:uFill><a:solidFill><a:srgbClr val="ffffff"/></a:solidFill></a:uFill><a:latin typeface="Book Antiqua"/></a:rPr><a:t>тыс.руб.</a:t></a:r><a:endParaRPr/></a:p></p:txBody></p:sp></p:spTree></p:cSld>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CustomShape 1"/>
          <p:cNvSpPr/>
          <p:nvPr/>
        </p:nvSpPr>
        <p:spPr>
          <a:xfrm>
            <a:off x="215280" y="404640"/>
            <a:ext cx="84978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Расходы бюджета Заволжского муниципального района Ивановской области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 2016 году</a:t>
            </a:r>
            <a:endParaRPr/>
          </a:p>
        </p:txBody>
      </p:sp>
      <p:graphicFrame>
        <p:nvGraphicFramePr>
          <p:cNvPr id="157" name="Table 2"/>
          <p:cNvGraphicFramePr/>
          <p:nvPr/>
        </p:nvGraphicFramePr>
        <p:xfrm>
          <a:off x="323640" y="1628640"/>
          <a:ext cx="8500680" cy="4546800"/>
        </p:xfrm>
        <a:graphic>
          <a:graphicData uri="http://schemas.openxmlformats.org/drawingml/2006/table">
            <a:tbl>
              <a:tblPr/>
              <a:tblGrid>
                <a:gridCol w="714240"/>
                <a:gridCol w="2685960"/>
                <a:gridCol w="1699920"/>
                <a:gridCol w="1699920"/>
                <a:gridCol w="1700640"/>
              </a:tblGrid>
              <a:tr h="63936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Раздел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Наименование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2016 год                            уточнённый план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2016 год                       исполнено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% исполнения к уточнённому плану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1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ВСЕГО: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1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223 680,6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1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217 438,4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1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97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ff1c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Общегосударственные вопросы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 </a:t>
                      </a: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40 580,2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37 288,7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92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4568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Национальная безопасность и правоохранительная деятельность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165,0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165,0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Национальная экономика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5 560,6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3 521,3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63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4568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Жилищно-коммунальное хозяйство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4 338,5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4 338,5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Охрана окружающей среды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20,5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20,5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Образование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169 217,8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168 316,4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99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Культура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366,0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366,0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Социальная политика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3 122,0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3 122,0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Физическая культура и спорт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300,0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300,0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456840"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Обслуживание муниципального долга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</a:tbl>
          </a:graphicData>
        </a:graphic>
      </p:graphicFrame>
      <p:sp>
        <p:nvSpPr>
          <p:cNvPr id="158" name="CustomShape 3"/>
          <p:cNvSpPr/>
          <p:nvPr/>
        </p:nvSpPr>
        <p:spPr>
          <a:xfrm>
            <a:off x="7863480" y="1124640"/>
            <a:ext cx="86076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тыс.руб.</a:t>
            </a:r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9" name="Диаграмма 1"/>
          <p:cNvGraphicFramePr/>
          <p:nvPr/>
        </p:nvGraphicFramePr>
        <p:xfrm>
          <a:off x="0" y="0"/>
          <a:ext cx="9143640" cy="674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428760" y="214200"/>
            <a:ext cx="828648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Исполнение бюджета Заволжского муниципального района в 2016 году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 разрезе муниципальных программ. (1)</a:t>
            </a:r>
            <a:endParaRPr/>
          </a:p>
        </p:txBody>
      </p:sp>
      <p:graphicFrame>
        <p:nvGraphicFramePr>
          <p:cNvPr id="161" name="Table 2"/>
          <p:cNvGraphicFramePr/>
          <p:nvPr/>
        </p:nvGraphicFramePr>
        <p:xfrm>
          <a:off x="214200" y="928800"/>
          <a:ext cx="8786520" cy="1112040"/>
        </p:xfrm>
        <a:graphic>
          <a:graphicData uri="http://schemas.openxmlformats.org/drawingml/2006/table">
            <a:tbl>
              <a:tblPr/>
              <a:tblGrid>
                <a:gridCol w="7072200"/>
                <a:gridCol w="1714320"/>
              </a:tblGrid>
              <a:tr h="3708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ffffff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Расходы бюджета за 2016 год, всего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7fd13b"/>
                    </a:solidFill>
                  </a:tcPr>
                </a:tc>
              </a:tr>
              <a:tr h="3708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из них: расходы на реализацию муниципальных программ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214 992,3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70800">
                <a:tc gridSpan="2"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в том числе: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 hMerge="1">
                  <a:tcPr>
                    <a:solidFill>
                      <a:srgbClr val="729fcf"/>
                    </a:solidFill>
                  </a:tcPr>
                </a:tc>
              </a:tr>
            </a:tbl>
          </a:graphicData>
        </a:graphic>
      </p:graphicFrame>
      <p:sp>
        <p:nvSpPr>
          <p:cNvPr id="162" name="CustomShape 3"/>
          <p:cNvSpPr/>
          <p:nvPr/>
        </p:nvSpPr>
        <p:spPr>
          <a:xfrm>
            <a:off x="8123040" y="571320"/>
            <a:ext cx="86076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тыс.руб.</a:t>
            </a:r>
            <a:endParaRPr/>
          </a:p>
        </p:txBody>
      </p:sp>
      <p:graphicFrame>
        <p:nvGraphicFramePr>
          <p:cNvPr id="163" name="Table 4"/>
          <p:cNvGraphicFramePr/>
          <p:nvPr/>
        </p:nvGraphicFramePr>
        <p:xfrm>
          <a:off x="214200" y="2286000"/>
          <a:ext cx="8786520" cy="4078800"/>
        </p:xfrm>
        <a:graphic>
          <a:graphicData uri="http://schemas.openxmlformats.org/drawingml/2006/table">
            <a:tbl>
              <a:tblPr/>
              <a:tblGrid>
                <a:gridCol w="428400"/>
                <a:gridCol w="7358040"/>
                <a:gridCol w="1000080"/>
              </a:tblGrid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7d6ff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Развитие образования в Заволжском муниципальном районе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7d6ff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159 811,0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7d6ff"/>
                    </a:solidFill>
                  </a:tcPr>
                </a:tc>
              </a:tr>
              <a:tr h="4417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- </a:t>
                      </a: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Подпрограмма «Предоставление дошкольного образования и воспитания в Заволжском муниципальном районе»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63 253,7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«Предоставление общедоступного и бесплатного начального общего, основного (общего), среднего (полного), общего образования по основным общеобразовательным программам в Заволжском муниципальном районе»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75 452,7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«Предоставление дополнительного образования детям в Заволжском муниципальном районе 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11 270,9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4266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- Подпрограмма «Организация  отдыха, оздоровления и занятости детей и подростков в Заволжском муниципальном районе »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709,3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«Поддержка молодых специалистов в сфере образования в Заволжском муниципальном районе»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495,1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«Обеспечение деятельности органа управления образованием и образовательных учреждений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8 629,3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5180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Развитие физической культуры и спорта в Заволжском муниципальном районе 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300,0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«Развитие физической культуры и спорта в Заволжском муниципальном районе»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300,0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5180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Развитие культуры и повышение эффективности реализации молодежной политики в Заволжском муниципальном районе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6 856,7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«Предоставление дополнительного образования детям в сфере культуры и искусства в Заволжском муниципальном районе Ивановской области»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6 856,7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CustomShape 1"/>
          <p:cNvSpPr/>
          <p:nvPr/>
        </p:nvSpPr>
        <p:spPr>
          <a:xfrm>
            <a:off x="428760" y="142920"/>
            <a:ext cx="828648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Исполнение бюджета Заволжского муниципального района в 2016 году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 разрезе муниципальных программ (2)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 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(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2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)</a:t>
            </a:r>
            <a:endParaRPr/>
          </a:p>
        </p:txBody>
      </p:sp>
      <p:sp>
        <p:nvSpPr>
          <p:cNvPr id="165" name="CustomShape 2"/>
          <p:cNvSpPr/>
          <p:nvPr/>
        </p:nvSpPr>
        <p:spPr>
          <a:xfrm>
            <a:off x="8079480" y="404640"/>
            <a:ext cx="86076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тыс.руб.</a:t>
            </a:r>
            <a:endParaRPr/>
          </a:p>
        </p:txBody>
      </p:sp>
      <p:graphicFrame>
        <p:nvGraphicFramePr>
          <p:cNvPr id="166" name="Table 3"/>
          <p:cNvGraphicFramePr/>
          <p:nvPr/>
        </p:nvGraphicFramePr>
        <p:xfrm>
          <a:off x="0" y="773640"/>
          <a:ext cx="9143640" cy="5329440"/>
        </p:xfrm>
        <a:graphic>
          <a:graphicData uri="http://schemas.openxmlformats.org/drawingml/2006/table">
            <a:tbl>
              <a:tblPr/>
              <a:tblGrid>
                <a:gridCol w="446040"/>
                <a:gridCol w="7656840"/>
                <a:gridCol w="1040760"/>
              </a:tblGrid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Социальная поддержка граждан Заволжского муниципального района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141,1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«Повышение качества жизни граждан пожилого возраста в Заволжском муниципальном районе»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141,1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Экономическое развитие Заволжского муниципального района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475,7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- Подпрограмма «Развитие субъектов малого и среднего предпринимательства в Заволжском муниципальном районе»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25,7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«Развитие сельскохозяйственного производства в Заволжском муниципальном районе»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450,0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458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Обеспечение качественным жильем и услугами жилищно–коммунального хозяйства населения Заволжского муниципального района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4 338,5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«Выравнивание обеспеченности населения Заволжского муниципального района объектами социальной и инженерной инфраструктуры»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4 338,5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Развитие транспортной системы Заволжского муниципального района 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2 934,6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«Развитие автомобильных дорог общего пользования местного значения Заволжского муниципального района до сельских населенных пунктов, не обеспеченных круглогодичной транспортной связью» 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1 150,0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«Капитальный ремонт, ремонт и содержание автомобильных дорог общего пользования местного значения Заволжского муниципального района Ивановской области»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1 617,3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36000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- Подпрограмма «Повышение безопасности дорожного движения в Заволжском муниципальном районе Ивановской области»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167,3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Энергоэффективность и энергосбережение Заволжского муниципального района 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1 580,8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«Энергосбережение в социальной сфере на территории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1 580,8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51804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09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Профилактика правонарушений, борьба с преступностью и обеспечение безопасности граждан Заволжского муниципального района 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232,9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«Профилактика преступлений и правонарушений на территории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232,9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</a:tbl>
          </a:graphicData>
        </a:graphic>
      </p:graphicFrame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CustomShape 1"/>
          <p:cNvSpPr/>
          <p:nvPr/>
        </p:nvSpPr>
        <p:spPr>
          <a:xfrm>
            <a:off x="428760" y="214200"/>
            <a:ext cx="828648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Исполнение бюджета Заволжского муниципального района в 2016 году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 разрезе муниципальных программ (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3</a:t>
            </a: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)</a:t>
            </a:r>
            <a:endParaRPr/>
          </a:p>
        </p:txBody>
      </p:sp>
      <p:sp>
        <p:nvSpPr>
          <p:cNvPr id="168" name="CustomShape 2"/>
          <p:cNvSpPr/>
          <p:nvPr/>
        </p:nvSpPr>
        <p:spPr>
          <a:xfrm>
            <a:off x="8123040" y="571320"/>
            <a:ext cx="860760" cy="3034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/>
          <a:p>
            <a:pPr>
              <a:lnSpc>
                <a:spcPct val="100000"/>
              </a:lnSpc>
            </a:pPr>
            <a:r>
              <a:rPr lang="ru-RU" sz="14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тыс.руб.</a:t>
            </a:r>
            <a:endParaRPr/>
          </a:p>
        </p:txBody>
      </p:sp>
      <p:graphicFrame>
        <p:nvGraphicFramePr>
          <p:cNvPr id="169" name="Table 3"/>
          <p:cNvGraphicFramePr/>
          <p:nvPr/>
        </p:nvGraphicFramePr>
        <p:xfrm>
          <a:off x="0" y="1124640"/>
          <a:ext cx="9143640" cy="4019040"/>
        </p:xfrm>
        <a:graphic>
          <a:graphicData uri="http://schemas.openxmlformats.org/drawingml/2006/table">
            <a:tbl>
              <a:tblPr/>
              <a:tblGrid>
                <a:gridCol w="446040"/>
                <a:gridCol w="7656840"/>
                <a:gridCol w="1040760"/>
              </a:tblGrid>
              <a:tr h="45828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Долгосрочная сбалансированность и устойчивость бюджетной системы Заволжского муниципального района 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4 529,4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«Организация управления муниципальными финансами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4 410,7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  <a:ea typeface="Times New Roman"/>
                        </a:rPr>
                        <a:t>- Подпрограмма «Обеспечение финансирования непредвиденных расходов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118,7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42660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11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Совершенствование местного самоуправления Заволжского муниципального района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32 974,9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- Подпрограмма «Обеспечение деятельности администрации 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22 025,6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5025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- Подпрограмма «Обеспечение деятельности Муниципального учреждения «Управление по материально-техническому обеспечению деятельности органов местного самоуправления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8730,5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5025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- Подпрограмма «Организация предоставления государственных и муниципальных услуг на базе муниципального учреждения «Многофункциональный центр предоставления государственных и муниципальных услуг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2 218,8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12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Управление муниципальным имуществом Заволжского муниципального района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812,7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27432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- Подпрограмма «Управление муниципальным имуществом Заволжского муниципального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812,7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  <a:tr h="304920">
                <a:tc>
                  <a:txBody>
                    <a:bodyPr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13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</a:rPr>
                        <a:t>Улучшение условий и охраны труда в Заволжском муниципальном районе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b="1" lang="ru-RU" sz="14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cf6e8"/>
                    </a:solidFill>
                  </a:tcPr>
                </a:tc>
              </a:tr>
              <a:tr h="335160">
                <a:tc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 lIns="68400" rIns="68400" tIns="0" bIns="0"/>
                    <a:p>
                      <a:pPr>
                        <a:lnSpc>
                          <a:spcPct val="100000"/>
                        </a:lnSpc>
                        <a:buFont typeface="StarSymbol"/>
                        <a:buChar char="-"/>
                      </a:pPr>
                      <a:r>
                        <a:rPr lang="ru-RU" sz="11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Book Antiqua"/>
                          <a:ea typeface="Times New Roman"/>
                        </a:rPr>
                        <a:t>Подпрограмма «Улучшение условий и охраны труда в администрации  Заволжского муниципального района, структурных подразделениях администрации и муниципальных учреждениях Заволжского района»</a:t>
                      </a:r>
                      <a:endParaRPr/>
                    </a:p>
                  </a:txBody>
                  <a:tcPr marL="68400" marR="6840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200" spc="-1" strike="noStrike">
                          <a:solidFill>
                            <a:srgbClr val="00000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/>
                        </a:rPr>
                        <a:t>4,0</a:t>
                      </a:r>
                      <a:endParaRPr/>
                    </a:p>
                  </a:txBody>
                  <a:tcPr marL="9144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edce"/>
                    </a:solidFill>
                  </a:tcPr>
                </a:tc>
              </a:tr>
            </a:tbl>
          </a:graphicData>
        </a:graphic>
      </p:graphicFrame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0" name="Диаграмма 1"/>
          <p:cNvGraphicFramePr/>
          <p:nvPr/>
        </p:nvGraphicFramePr>
        <p:xfrm>
          <a:off x="0" y="0"/>
          <a:ext cx="9143640" cy="6857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 anchor="ctr"/>
          <a:p>
            <a:pPr algn="ctr">
              <a:lnSpc>
                <a:spcPct val="100000"/>
              </a:lnSpc>
            </a:pPr>
            <a:r>
              <a:rPr b="1" lang="ru-RU" sz="24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Дорожный фонд </a:t>
            </a:r>
            <a:r>
              <a:rPr b="1" lang="ru-RU" sz="24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4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Заволжского муниципального района </a:t>
            </a:r>
            <a:r>
              <a:rPr b="1" lang="ru-RU" sz="24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
</a:t>
            </a:r>
            <a:r>
              <a:rPr b="1" lang="ru-RU" sz="2400" spc="-1" strike="noStrike">
                <a:solidFill>
                  <a:srgbClr val="a9ee86"/>
                </a:solidFill>
                <a:uFill>
                  <a:solidFill>
                    <a:srgbClr val="ffffff"/>
                  </a:solidFill>
                </a:uFill>
                <a:latin typeface="Lucida Sans"/>
              </a:rPr>
              <a:t>в 2016 году (тыс.руб.)</a:t>
            </a:r>
            <a:endParaRPr/>
          </a:p>
        </p:txBody>
      </p:sp>
      <p:graphicFrame>
        <p:nvGraphicFramePr>
          <p:cNvPr id="172" name="Содержимое 3"/>
          <p:cNvGraphicFramePr/>
          <p:nvPr/>
        </p:nvGraphicFramePr>
        <p:xfrm>
          <a:off x="457200" y="1600200"/>
          <a:ext cx="8229240" cy="47080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Picture 2" descr=""/>
          <p:cNvPicPr/>
          <p:nvPr/>
        </p:nvPicPr>
        <p:blipFill>
          <a:blip r:embed="rId1"/>
          <a:stretch/>
        </p:blipFill>
        <p:spPr>
          <a:xfrm>
            <a:off x="3714840" y="642960"/>
            <a:ext cx="1657080" cy="2076120"/>
          </a:xfrm>
          <a:prstGeom prst="rect">
            <a:avLst/>
          </a:prstGeom>
          <a:ln>
            <a:noFill/>
          </a:ln>
        </p:spPr>
      </p:pic>
      <p:sp>
        <p:nvSpPr>
          <p:cNvPr id="174" name="CustomShape 1"/>
          <p:cNvSpPr/>
          <p:nvPr/>
        </p:nvSpPr>
        <p:spPr>
          <a:xfrm>
            <a:off x="0" y="3286080"/>
            <a:ext cx="9143640" cy="201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Подготовлено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финансовым отделом администрации Заволжского муниципального района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Ивановской области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1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2017 год</a:t>
            </a:r>
            <a:endParaRPr/>
          </a:p>
        </p:txBody>
      </p:sp>
      <p:sp>
        <p:nvSpPr>
          <p:cNvPr id="175" name="CustomShape 2"/>
          <p:cNvSpPr/>
          <p:nvPr/>
        </p:nvSpPr>
        <p:spPr>
          <a:xfrm>
            <a:off x="0" y="6143760"/>
            <a:ext cx="9143640" cy="698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lang="ru-RU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Документ подготовлен с использованием материалов, содержащихся в «Бюджете для граждан» к  исполнению федерального бюджета за 2016 год, сформированному Министерством финансов РФ</a:t>
            </a:r>
            <a:endParaRPr/>
          </a:p>
          <a:p>
            <a:pPr algn="ctr">
              <a:lnSpc>
                <a:spcPct val="100000"/>
              </a:lnSpc>
            </a:pPr>
            <a:endParaRPr/>
          </a:p>
          <a:p>
            <a:pPr algn="ctr">
              <a:lnSpc>
                <a:spcPct val="100000"/>
              </a:lnSpc>
            </a:pPr>
            <a:r>
              <a:rPr lang="ru-RU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Ответственные исполнители: Ведущий инженер-программист Кондратьев Д.А., Тел. 2-12-41 </a:t>
            </a:r>
            <a:endParaRPr/>
          </a:p>
          <a:p>
            <a:pPr algn="ctr">
              <a:lnSpc>
                <a:spcPct val="100000"/>
              </a:lnSpc>
            </a:pPr>
            <a:r>
              <a:rPr lang="ru-RU" sz="800" spc="-1" strike="noStrike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Book Antiqua"/>
              </a:rPr>
              <a:t>Ведущий специалист Четвергова М.А., Тел 2-16-62</a:t>
            </a:r>
            <a:endParaRPr/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6400</TotalTime>
  <Application>LibreOffice/5.0.3.2$Windows_X86_64 LibreOffice_project/e5f16313668ac592c1bfb310f4390624e3dbfb75</Application>
  <Paragraphs>467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fin4</dc:creator>
  <dc:language>ru-RU</dc:language>
  <dcterms:modified xsi:type="dcterms:W3CDTF">2017-04-05T08:53:24Z</dcterms:modified>
  <cp:revision>492</cp:revision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2</vt:i4>
  </property>
  <property fmtid="{D5CDD505-2E9C-101B-9397-08002B2CF9AE}" pid="8" name="PresentationFormat">
    <vt:lpwstr>Экран (4:3)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22</vt:i4>
  </property>
</Properties>
</file>