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91" r:id="rId1"/>
  </p:sldMasterIdLst>
  <p:notesMasterIdLst>
    <p:notesMasterId r:id="rId21"/>
  </p:notesMasterIdLst>
  <p:sldIdLst>
    <p:sldId id="268" r:id="rId2"/>
    <p:sldId id="277" r:id="rId3"/>
    <p:sldId id="276" r:id="rId4"/>
    <p:sldId id="274" r:id="rId5"/>
    <p:sldId id="296" r:id="rId6"/>
    <p:sldId id="264" r:id="rId7"/>
    <p:sldId id="280" r:id="rId8"/>
    <p:sldId id="295" r:id="rId9"/>
    <p:sldId id="287" r:id="rId10"/>
    <p:sldId id="288" r:id="rId11"/>
    <p:sldId id="297" r:id="rId12"/>
    <p:sldId id="282" r:id="rId13"/>
    <p:sldId id="293" r:id="rId14"/>
    <p:sldId id="262" r:id="rId15"/>
    <p:sldId id="257" r:id="rId16"/>
    <p:sldId id="259" r:id="rId17"/>
    <p:sldId id="294" r:id="rId18"/>
    <p:sldId id="266" r:id="rId19"/>
    <p:sldId id="281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23B2A"/>
    <a:srgbClr val="C55A11"/>
    <a:srgbClr val="C23E28"/>
    <a:srgbClr val="C39367"/>
    <a:srgbClr val="FF66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54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1F165-41BD-4A70-847A-94F9EF02C593}" type="datetimeFigureOut">
              <a:rPr lang="ru-RU" smtClean="0"/>
              <a:pPr/>
              <a:t>17.08.2018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2016ED-E11C-4E1F-858F-079016371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86670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79518-D477-476D-A0F0-C3778422075B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06244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64838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5924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50998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1677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36104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7206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5484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55737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785480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4946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312451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rrowheads="1"/>
          </p:cNvSpPr>
          <p:nvPr userDrawn="1"/>
        </p:nvSpPr>
        <p:spPr bwMode="auto">
          <a:xfrm>
            <a:off x="11482682" y="6554116"/>
            <a:ext cx="375213" cy="14424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 defTabSz="866643">
              <a:lnSpc>
                <a:spcPts val="1137"/>
              </a:lnSpc>
              <a:defRPr/>
            </a:pPr>
            <a:fld id="{21747F3F-2E8A-4EAB-A46A-01A88D87E637}" type="slidenum">
              <a:rPr lang="en-US" sz="1032" smtClean="0">
                <a:solidFill>
                  <a:srgbClr val="FFFFFF">
                    <a:lumMod val="50000"/>
                  </a:srgbClr>
                </a:solidFill>
              </a:rPr>
              <a:pPr algn="r" defTabSz="866643">
                <a:lnSpc>
                  <a:spcPts val="1137"/>
                </a:lnSpc>
                <a:defRPr/>
              </a:pPr>
              <a:t>‹#›</a:t>
            </a:fld>
            <a:endParaRPr lang="en-US" sz="1032" dirty="0">
              <a:solidFill>
                <a:srgbClr val="FFFFFF">
                  <a:lumMod val="50000"/>
                </a:srgbClr>
              </a:solidFill>
            </a:endParaRPr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3316325" y="120961"/>
            <a:ext cx="8541583" cy="554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21" tIns="45660" rIns="91321" bIns="45660" rtlCol="0" anchor="ctr">
            <a:noAutofit/>
          </a:bodyPr>
          <a:lstStyle>
            <a:lvl1pPr>
              <a:lnSpc>
                <a:spcPct val="100000"/>
              </a:lnSpc>
              <a:defRPr lang="en-US" sz="1905" kern="1200" dirty="0" smtClean="0">
                <a:solidFill>
                  <a:srgbClr val="1F4E79"/>
                </a:solidFill>
                <a:latin typeface="Arial Narrow" pitchFamily="34" charset="0"/>
                <a:ea typeface="+mn-ea"/>
                <a:cs typeface="+mn-cs"/>
              </a:defRPr>
            </a:lvl1pPr>
          </a:lstStyle>
          <a:p>
            <a:pPr marL="0" lvl="0" defTabSz="921958" eaLnBrk="1" fontAlgn="auto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39973" y="842968"/>
            <a:ext cx="11517923" cy="576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587">
                <a:solidFill>
                  <a:schemeClr val="tx1"/>
                </a:solidFill>
              </a:defRPr>
            </a:lvl1pPr>
            <a:lvl2pPr marL="0" indent="0">
              <a:buNone/>
              <a:defRPr>
                <a:solidFill>
                  <a:schemeClr val="tx1"/>
                </a:solidFill>
              </a:defRPr>
            </a:lvl2pPr>
            <a:lvl3pPr marL="192585" indent="0">
              <a:buNone/>
              <a:defRPr>
                <a:solidFill>
                  <a:schemeClr val="tx1"/>
                </a:solidFill>
              </a:defRPr>
            </a:lvl3pPr>
            <a:lvl4pPr marL="377651" indent="0">
              <a:buNone/>
              <a:defRPr>
                <a:solidFill>
                  <a:schemeClr val="tx1"/>
                </a:solidFill>
              </a:defRPr>
            </a:lvl4pPr>
            <a:lvl5pPr marL="570234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endParaRPr lang="en-US" dirty="0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 rotWithShape="1">
          <a:blip r:embed="rId2" cstate="print"/>
          <a:srcRect l="2083" t="12026" r="15209" b="51231"/>
          <a:stretch/>
        </p:blipFill>
        <p:spPr>
          <a:xfrm>
            <a:off x="1" y="-3900"/>
            <a:ext cx="3316312" cy="67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94970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721">
          <p15:clr>
            <a:srgbClr val="FBAE40"/>
          </p15:clr>
        </p15:guide>
        <p15:guide id="2" pos="396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8/17/2018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325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</p:sldLayoutIdLst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12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7.emf"/><Relationship Id="rId7" Type="http://schemas.openxmlformats.org/officeDocument/2006/relationships/image" Target="../media/image13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emf"/><Relationship Id="rId4" Type="http://schemas.openxmlformats.org/officeDocument/2006/relationships/image" Target="../media/image8.emf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6.emf"/><Relationship Id="rId7" Type="http://schemas.openxmlformats.org/officeDocument/2006/relationships/image" Target="../media/image20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22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5.emf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emf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7" Type="http://schemas.openxmlformats.org/officeDocument/2006/relationships/image" Target="../media/image3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9798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6376" y="3891949"/>
            <a:ext cx="4435021" cy="23026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1976139"/>
            <a:ext cx="8549640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МФЦ</a:t>
            </a:r>
          </a:p>
          <a:p>
            <a:r>
              <a:rPr lang="ru-RU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ваш бизнес-гид </a:t>
            </a:r>
          </a:p>
          <a:p>
            <a:r>
              <a:rPr lang="ru-RU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в регионе по мерам государственной</a:t>
            </a:r>
          </a:p>
          <a:p>
            <a:r>
              <a:rPr lang="ru-RU" sz="32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поддержки предпринимательской деятельности </a:t>
            </a:r>
            <a:r>
              <a:rPr lang="ru-RU" sz="32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32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3494" y="6194589"/>
            <a:ext cx="20313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Иваново 2018</a:t>
            </a:r>
            <a:endParaRPr lang="ru-RU" sz="2000" b="1" cap="none" spc="0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5698272" y="3428999"/>
            <a:ext cx="7493621" cy="306659"/>
          </a:xfrm>
          <a:prstGeom prst="mathMinus">
            <a:avLst/>
          </a:prstGeom>
          <a:solidFill>
            <a:srgbClr val="623B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02320" y="508006"/>
            <a:ext cx="2983135" cy="211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5402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10474"/>
            <a:ext cx="12191999" cy="686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660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0"/>
            <a:ext cx="121971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6319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7"/>
          <a:srcRect l="1" r="288" b="1125"/>
          <a:stretch/>
        </p:blipFill>
        <p:spPr>
          <a:xfrm>
            <a:off x="0" y="-3671"/>
            <a:ext cx="12192000" cy="68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81888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sz="quarter" idx="10"/>
          </p:nvPr>
        </p:nvSpPr>
        <p:spPr>
          <a:xfrm>
            <a:off x="1260078" y="825053"/>
            <a:ext cx="9447453" cy="5592025"/>
          </a:xfrm>
        </p:spPr>
        <p:txBody>
          <a:bodyPr/>
          <a:lstStyle/>
          <a:p>
            <a:r>
              <a:rPr lang="ru-RU" dirty="0" smtClean="0"/>
              <a:t> 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62083" y="1075671"/>
            <a:ext cx="2368206" cy="1283407"/>
          </a:xfrm>
          <a:prstGeom prst="roundRect">
            <a:avLst/>
          </a:prstGeom>
          <a:solidFill>
            <a:srgbClr val="623B2A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/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Прямые финансовые формы поддержки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13148" y="5008147"/>
            <a:ext cx="2299451" cy="1214664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государственной поддержки в </a:t>
            </a:r>
            <a:r>
              <a:rPr lang="ru-RU" sz="1111" dirty="0" err="1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монопрофильных</a:t>
            </a:r>
            <a:r>
              <a:rPr lang="ru-RU" sz="111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муниципальных образованиях Ивановской области</a:t>
            </a:r>
            <a:endParaRPr lang="ru-RU" sz="1111" kern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832642" y="3971732"/>
            <a:ext cx="2265056" cy="8326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Пониженные налоговые ставки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8894112" cy="7762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222" b="1" dirty="0">
                <a:ln w="0"/>
                <a:solidFill>
                  <a:srgbClr val="C55A1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  <a:cs typeface="Times New Roman" panose="02020603050405020304" pitchFamily="18" charset="0"/>
              </a:rPr>
              <a:t>Основные мероприятия государственной поддержки субъектов малого и среднего предпринимательства</a:t>
            </a:r>
            <a:endParaRPr lang="ru-RU" sz="1429" dirty="0">
              <a:solidFill>
                <a:srgbClr val="C55A1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28284" y="1075672"/>
            <a:ext cx="2265057" cy="1283407"/>
          </a:xfrm>
          <a:prstGeom prst="roundRect">
            <a:avLst/>
          </a:prstGeom>
          <a:solidFill>
            <a:srgbClr val="623B2A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/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налогового стимулирования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238493" y="1075672"/>
            <a:ext cx="2234519" cy="1283407"/>
          </a:xfrm>
          <a:prstGeom prst="roundRect">
            <a:avLst/>
          </a:prstGeom>
          <a:solidFill>
            <a:srgbClr val="623B2A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/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поддержки </a:t>
            </a:r>
            <a:b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линии АО «Корпорация «МСП»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8770538" y="1075671"/>
            <a:ext cx="2234519" cy="1283407"/>
          </a:xfrm>
          <a:prstGeom prst="roundRect">
            <a:avLst/>
          </a:prstGeom>
          <a:solidFill>
            <a:srgbClr val="623B2A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/>
            <a:r>
              <a:rPr lang="ru-RU" sz="1429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поддержки по линии организаций, образующих инфраструктуру поддержки СМСП Ивановской области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248087" y="3185208"/>
            <a:ext cx="2299451" cy="1214664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целевых грантов начинающим субъектам малого предпринимательства на создание собственного дела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845064" y="2828780"/>
            <a:ext cx="2265057" cy="8326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Налоговые каникулы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810125" y="5669164"/>
            <a:ext cx="2265059" cy="8135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Патентная система налогообложения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59362" y="2490437"/>
            <a:ext cx="2180081" cy="8326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Информационно-маркетинговая поддержка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341216" y="3386700"/>
            <a:ext cx="2161935" cy="811680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Гарантийная поддержки субъектам МСП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341216" y="4331530"/>
            <a:ext cx="2198227" cy="1122989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стимулирования кредитования </a:t>
            </a:r>
            <a:b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субъектов МСП (АО «Корпорация «МСП»)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359362" y="5664603"/>
            <a:ext cx="2198227" cy="1122989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Программа субсидирования кредитования МЭР РФ (постановлением Правительства РФ от 30.12.2017 № 1706)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770538" y="2490437"/>
            <a:ext cx="2180081" cy="8326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поддержки предпринимательства Ивановской области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770538" y="3428174"/>
            <a:ext cx="2180081" cy="832693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Региональный центр инжиниринга </a:t>
            </a:r>
            <a:b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Ивановской области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786229" y="4331530"/>
            <a:ext cx="2180081" cy="1122989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Центр координации поддержки </a:t>
            </a:r>
            <a:r>
              <a:rPr lang="ru-RU" sz="1111" kern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экспортно</a:t>
            </a: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ориентированных субъектов малого и среднего предпринимательства Ивановской области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770538" y="5664603"/>
            <a:ext cx="2180082" cy="1122989"/>
          </a:xfrm>
          <a:prstGeom prst="roundRect">
            <a:avLst/>
          </a:prstGeom>
          <a:solidFill>
            <a:srgbClr val="C39367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480" tIns="36239" rIns="72480" bIns="36239" rtlCol="0" anchor="ctr"/>
          <a:lstStyle/>
          <a:p>
            <a:pPr algn="ctr" defTabSz="965943">
              <a:spcAft>
                <a:spcPts val="284"/>
              </a:spcAft>
            </a:pP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Фонд поддержки малого и среднего предпринимательства</a:t>
            </a:r>
            <a:b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1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Ивановской области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254" y="0"/>
            <a:ext cx="1854820" cy="104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070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80986" y="347287"/>
            <a:ext cx="729797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Алгоритм предоставления услуг</a:t>
            </a:r>
          </a:p>
          <a:p>
            <a:pPr algn="ctr"/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через МФЦ</a:t>
            </a:r>
            <a:r>
              <a:rPr lang="en-US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МОЙ бизнес</a:t>
            </a:r>
            <a:endParaRPr lang="ru-RU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8509" y="2729463"/>
            <a:ext cx="1600201" cy="16002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r="81585" b="-4694"/>
          <a:stretch/>
        </p:blipFill>
        <p:spPr>
          <a:xfrm>
            <a:off x="7056974" y="2537710"/>
            <a:ext cx="930303" cy="166640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619091" y="2295310"/>
            <a:ext cx="951636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СМСП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20568" y="2269959"/>
            <a:ext cx="1824720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МФЦ</a:t>
            </a:r>
            <a:r>
              <a:rPr lang="ru-RU" sz="1600" b="1" dirty="0" smtClean="0">
                <a:solidFill>
                  <a:schemeClr val="accent2"/>
                </a:solidFill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МОЙ</a:t>
            </a:r>
            <a:r>
              <a:rPr lang="ru-RU" sz="1600" b="1" dirty="0" smtClean="0">
                <a:solidFill>
                  <a:schemeClr val="accent2"/>
                </a:solidFill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бизнес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81448" y="1886991"/>
            <a:ext cx="158906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ЦПП,РЦП</a:t>
            </a:r>
            <a:r>
              <a:rPr lang="ru-RU" sz="1600" b="1" dirty="0" smtClean="0">
                <a:solidFill>
                  <a:schemeClr val="accent2"/>
                </a:solidFill>
              </a:rPr>
              <a:t>,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ЦПЭ,ФМП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Шеврон 18"/>
          <p:cNvSpPr/>
          <p:nvPr/>
        </p:nvSpPr>
        <p:spPr>
          <a:xfrm>
            <a:off x="2494043" y="3273254"/>
            <a:ext cx="485924" cy="512618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Шеврон 20"/>
          <p:cNvSpPr/>
          <p:nvPr/>
        </p:nvSpPr>
        <p:spPr>
          <a:xfrm>
            <a:off x="5963806" y="3273254"/>
            <a:ext cx="485924" cy="512618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Шеврон 21"/>
          <p:cNvSpPr/>
          <p:nvPr/>
        </p:nvSpPr>
        <p:spPr>
          <a:xfrm>
            <a:off x="8368039" y="3179483"/>
            <a:ext cx="485924" cy="512618"/>
          </a:xfrm>
          <a:prstGeom prst="chevron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078956" y="3211833"/>
            <a:ext cx="221941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ВЗАИМОДЕЙСТВИЕ </a:t>
            </a:r>
          </a:p>
          <a:p>
            <a:pPr lvl="0" algn="ctr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с СМПС 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27589" y="5415232"/>
            <a:ext cx="1920029" cy="830997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Обращение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</a:p>
          <a:p>
            <a:pPr lvl="0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в МФЦ</a:t>
            </a:r>
          </a:p>
          <a:p>
            <a:pPr lvl="0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МОЙ бизнес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979967" y="5276732"/>
            <a:ext cx="1824720" cy="107721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b="1" dirty="0">
                <a:solidFill>
                  <a:schemeClr val="accent2">
                    <a:lumMod val="50000"/>
                  </a:schemeClr>
                </a:solidFill>
              </a:rPr>
              <a:t>Информирование </a:t>
            </a:r>
          </a:p>
          <a:p>
            <a:pPr algn="just"/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об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услугах.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Получение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информации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sz="1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078956" y="4857920"/>
            <a:ext cx="2603503" cy="33855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Взаимодействие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 </a:t>
            </a: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СМСП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585426" y="5230566"/>
            <a:ext cx="2769504" cy="1015663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Получение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заявки</a:t>
            </a:r>
            <a:endParaRPr lang="ru-RU" sz="1600" b="1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Направление заявки: 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ЦПП, РЦП,ЦПЭ,ФМП</a:t>
            </a:r>
          </a:p>
          <a:p>
            <a:pPr algn="just"/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9078956" y="5413652"/>
            <a:ext cx="2109618" cy="584775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Консультации, сбор документов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9078956" y="6184673"/>
            <a:ext cx="2424531" cy="33855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  <a:prstDash val="lgDash"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Заключение договора</a:t>
            </a:r>
          </a:p>
        </p:txBody>
      </p:sp>
      <p:sp>
        <p:nvSpPr>
          <p:cNvPr id="46" name="Стрелка влево 45"/>
          <p:cNvSpPr/>
          <p:nvPr/>
        </p:nvSpPr>
        <p:spPr>
          <a:xfrm rot="10800000">
            <a:off x="2453528" y="5625892"/>
            <a:ext cx="415137" cy="378898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>
            <a:off x="5016243" y="5609988"/>
            <a:ext cx="397156" cy="324474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0747085" y="295800"/>
            <a:ext cx="237565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b="1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9353" y="111512"/>
            <a:ext cx="2110972" cy="1190889"/>
          </a:xfrm>
          <a:prstGeom prst="rect">
            <a:avLst/>
          </a:prstGeom>
        </p:spPr>
      </p:pic>
      <p:sp>
        <p:nvSpPr>
          <p:cNvPr id="35" name="Стрелка вправо 34"/>
          <p:cNvSpPr/>
          <p:nvPr/>
        </p:nvSpPr>
        <p:spPr>
          <a:xfrm>
            <a:off x="8566486" y="5609988"/>
            <a:ext cx="397156" cy="288398"/>
          </a:xfrm>
          <a:prstGeom prst="rightArrow">
            <a:avLst>
              <a:gd name="adj1" fmla="val 68292"/>
              <a:gd name="adj2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0094" y="2897804"/>
            <a:ext cx="2115495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8917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r="1229"/>
          <a:stretch/>
        </p:blipFill>
        <p:spPr>
          <a:xfrm>
            <a:off x="0" y="0"/>
            <a:ext cx="9752171" cy="646635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9353" y="89210"/>
            <a:ext cx="2110972" cy="11908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1361301"/>
            <a:ext cx="9846119" cy="5086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ПОРТАЛпппппПППППллллллллоооооооооооооооооооооооооооооооооооооооооооооооооооооооооооооооооо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34374" y="3414530"/>
            <a:ext cx="122664" cy="379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10543" y="1684664"/>
            <a:ext cx="643107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8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ПОРТАЛ</a:t>
            </a:r>
          </a:p>
          <a:p>
            <a:r>
              <a:rPr lang="ru-RU" sz="48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БИЗНЕС-НАВИГАТОРА</a:t>
            </a:r>
          </a:p>
          <a:p>
            <a:r>
              <a:rPr lang="ru-RU" sz="48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МСП</a:t>
            </a:r>
            <a:endParaRPr lang="ru-RU" sz="48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36297" y="3165966"/>
            <a:ext cx="3215880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ОНЛАЙН-РЕСУРС ДЛЯ ТЕХ, КТО ХОЧЕТ</a:t>
            </a:r>
          </a:p>
          <a:p>
            <a:r>
              <a:rPr lang="ru-RU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РАЗВИВАТЬ СВОЙ БИЗНЕС ИЛИ ТОЛЬКО </a:t>
            </a:r>
          </a:p>
          <a:p>
            <a:r>
              <a:rPr lang="ru-RU" sz="1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ПЛАНИРУЕТ ОТКРЫТЬ СВОЕ ДЕЛО </a:t>
            </a:r>
            <a:endParaRPr lang="ru-RU" sz="1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0543" y="4758808"/>
            <a:ext cx="29883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SMBN.RU</a:t>
            </a:r>
            <a:endParaRPr lang="ru-RU" sz="5400" b="1" cap="none" spc="0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98862" y="4874487"/>
            <a:ext cx="448404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БОЛЕЕ 30 БЕСПЛАТНЫХ ОНЛАЙН-СЕРВИСОВ</a:t>
            </a:r>
          </a:p>
          <a:p>
            <a:r>
              <a:rPr lang="ru-RU" b="0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 ПРЕДПРИНИМАТЕЛЕЙ</a:t>
            </a:r>
            <a:endParaRPr lang="ru-RU" b="0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0465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/>
          <a:srcRect r="1229"/>
          <a:stretch/>
        </p:blipFill>
        <p:spPr>
          <a:xfrm>
            <a:off x="0" y="0"/>
            <a:ext cx="9727376" cy="626586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47051" y="64974"/>
            <a:ext cx="2110972" cy="1190889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 flipV="1">
            <a:off x="1239715" y="3675184"/>
            <a:ext cx="8450696" cy="17496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34374" y="3414530"/>
            <a:ext cx="122664" cy="379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429860"/>
            <a:ext cx="9858086" cy="5102794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62527" y="1652754"/>
            <a:ext cx="9960091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400" b="1" cap="none" spc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БИЗНЕС-НАВИГАТОР</a:t>
            </a:r>
            <a:r>
              <a:rPr lang="ru-RU" sz="4400" b="1" dirty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МСП ПОМОЖЕТ: </a:t>
            </a:r>
            <a:endParaRPr lang="ru-RU" sz="4400" b="1" cap="none" spc="0" dirty="0">
              <a:ln w="0"/>
              <a:solidFill>
                <a:schemeClr val="accent1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069796" y="2539047"/>
            <a:ext cx="4707058" cy="337335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Выбрать перспективный бизнес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Рассчитать бизнес-план</a:t>
            </a:r>
          </a:p>
          <a:p>
            <a:pPr>
              <a:lnSpc>
                <a:spcPct val="150000"/>
              </a:lnSpc>
            </a:pPr>
            <a:r>
              <a:rPr lang="ru-RU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Подобрать помещение для бизнеса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Найти, где взять кредит и оформить гарантию</a:t>
            </a:r>
          </a:p>
          <a:p>
            <a:pPr>
              <a:lnSpc>
                <a:spcPct val="150000"/>
              </a:lnSpc>
            </a:pPr>
            <a:r>
              <a:rPr lang="ru-RU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Узнать о мерах поддержки малого бизнеса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Найти надежных партнеров </a:t>
            </a:r>
          </a:p>
          <a:p>
            <a:pPr>
              <a:lnSpc>
                <a:spcPct val="150000"/>
              </a:lnSpc>
            </a:pPr>
            <a:r>
              <a:rPr lang="ru-RU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Привлечь клиентов в интернете </a:t>
            </a:r>
          </a:p>
          <a:p>
            <a:pPr>
              <a:lnSpc>
                <a:spcPct val="150000"/>
              </a:lnSpc>
            </a:pPr>
            <a:r>
              <a:rPr lang="ru-RU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Решить юридические и финансовые вопросы</a:t>
            </a:r>
            <a:endParaRPr lang="ru-RU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9978" y="2645089"/>
            <a:ext cx="215682" cy="28892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19978" y="3091369"/>
            <a:ext cx="215682" cy="28892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8505" y="3526580"/>
            <a:ext cx="215682" cy="28892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8505" y="3961791"/>
            <a:ext cx="215682" cy="28892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6093" y="4397002"/>
            <a:ext cx="215682" cy="28892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9656" y="4802774"/>
            <a:ext cx="215682" cy="28892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28505" y="5208546"/>
            <a:ext cx="215682" cy="28892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6093" y="5643757"/>
            <a:ext cx="215682" cy="2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8058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-1"/>
            <a:ext cx="12192001" cy="65260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69353" y="111512"/>
            <a:ext cx="2110972" cy="119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84614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1"/>
            <a:ext cx="12191999" cy="653631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6472" y="-3"/>
            <a:ext cx="5325528" cy="289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09468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1504" y="274638"/>
            <a:ext cx="8928992" cy="1143000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        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0870" y="154599"/>
            <a:ext cx="8640960" cy="1481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14864" y="2371024"/>
            <a:ext cx="876227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 гарантийной и финансовой </a:t>
            </a:r>
            <a:endParaRPr lang="ru-RU" sz="3200" b="1" dirty="0" smtClean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 </a:t>
            </a:r>
            <a:r>
              <a:rPr lang="ru-RU" sz="3200" b="1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субъектов МСП, </a:t>
            </a:r>
            <a:r>
              <a:rPr lang="ru-RU" sz="3200" b="1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оказываемые</a:t>
            </a:r>
          </a:p>
          <a:p>
            <a:pPr algn="ctr"/>
            <a:r>
              <a:rPr lang="ru-RU" sz="3200" b="1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Ивановским государственным фондом </a:t>
            </a:r>
            <a:endParaRPr lang="ru-RU" sz="3200" b="1" dirty="0" smtClean="0">
              <a:solidFill>
                <a:srgbClr val="623B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3200" b="1" dirty="0" smtClean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поддержки </a:t>
            </a:r>
            <a:r>
              <a:rPr lang="ru-RU" sz="3200" b="1" dirty="0">
                <a:solidFill>
                  <a:srgbClr val="623B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малого предпринимательства</a:t>
            </a:r>
          </a:p>
          <a:p>
            <a:pPr algn="ctr"/>
            <a:endParaRPr lang="ru-RU" sz="32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981" y="4600426"/>
            <a:ext cx="8610035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7607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         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9715" y="354279"/>
            <a:ext cx="7305017" cy="1292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05533" y="2093527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Направления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оказываемой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поддержки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sp>
        <p:nvSpPr>
          <p:cNvPr id="19" name="Стрелка влево 18"/>
          <p:cNvSpPr/>
          <p:nvPr/>
        </p:nvSpPr>
        <p:spPr>
          <a:xfrm rot="16200000">
            <a:off x="3148213" y="3142001"/>
            <a:ext cx="1560234" cy="509726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лево 20"/>
          <p:cNvSpPr/>
          <p:nvPr/>
        </p:nvSpPr>
        <p:spPr>
          <a:xfrm rot="16200000">
            <a:off x="6888632" y="3142001"/>
            <a:ext cx="1560234" cy="509726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478638" y="4291212"/>
            <a:ext cx="323069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Предоставление </a:t>
            </a:r>
          </a:p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поручительств  </a:t>
            </a:r>
            <a:endParaRPr lang="en-US" sz="3200" b="1" cap="none" spc="0" dirty="0" smtClean="0">
              <a:ln w="0"/>
              <a:solidFill>
                <a:srgbClr val="623B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48057" y="4279431"/>
            <a:ext cx="323069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Предоставление </a:t>
            </a:r>
          </a:p>
          <a:p>
            <a:pPr algn="ctr"/>
            <a:r>
              <a:rPr lang="ru-RU" sz="3200" b="1" dirty="0" err="1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микрозаймов</a:t>
            </a:r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</a:t>
            </a:r>
            <a:endParaRPr lang="en-US" sz="3200" b="1" cap="none" spc="0" dirty="0" smtClean="0">
              <a:ln w="0"/>
              <a:solidFill>
                <a:srgbClr val="623B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49274" y="4138676"/>
            <a:ext cx="547696" cy="547696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37024" y="4138676"/>
            <a:ext cx="547696" cy="547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83475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" y="0"/>
            <a:ext cx="6442840" cy="6858000"/>
          </a:xfrm>
          <a:prstGeom prst="rect">
            <a:avLst/>
          </a:prstGeom>
          <a:solidFill>
            <a:srgbClr val="C393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C39367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2547" y="6220276"/>
            <a:ext cx="234551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7(4932) 44-59-64</a:t>
            </a:r>
            <a:endParaRPr lang="ru-RU" sz="2400" b="1" cap="none" spc="0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12547" y="5848669"/>
            <a:ext cx="161345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37invest.ru</a:t>
            </a:r>
            <a:endParaRPr lang="ru-RU" sz="2000" b="1" cap="none" spc="0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2547" y="2456185"/>
            <a:ext cx="18241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Центр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2547" y="3040525"/>
            <a:ext cx="31834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п</a:t>
            </a:r>
            <a:r>
              <a:rPr lang="ru-RU" sz="440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оддержки</a:t>
            </a:r>
            <a:r>
              <a:rPr lang="ru-RU" sz="5400" b="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4241" y="3611484"/>
            <a:ext cx="57057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п</a:t>
            </a:r>
            <a:r>
              <a:rPr lang="ru-RU" sz="4400" cap="none" spc="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редпринимательства</a:t>
            </a:r>
            <a:r>
              <a:rPr lang="ru-RU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ru-RU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417030" y="6220276"/>
            <a:ext cx="289823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37</a:t>
            </a:r>
            <a:r>
              <a:rPr lang="en-US" sz="24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investcpp@mail.ru</a:t>
            </a:r>
            <a:endParaRPr lang="ru-RU" sz="2400" b="1" cap="none" spc="0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27081" y="2456185"/>
            <a:ext cx="5082589" cy="242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25893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88031" y="291693"/>
            <a:ext cx="39292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Общая информация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222" y="1184035"/>
            <a:ext cx="11082975" cy="15081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600" b="1" u="sng" dirty="0" smtClean="0">
                <a:solidFill>
                  <a:schemeClr val="accent2">
                    <a:lumMod val="50000"/>
                  </a:schemeClr>
                </a:solidFill>
              </a:rPr>
              <a:t>Центр поддержки предпринимательства</a:t>
            </a:r>
            <a:r>
              <a:rPr lang="ru-RU" sz="2600" b="1" u="sng" dirty="0" smtClean="0">
                <a:solidFill>
                  <a:schemeClr val="accent2"/>
                </a:solidFill>
              </a:rPr>
              <a:t> </a:t>
            </a:r>
            <a:r>
              <a:rPr lang="ru-RU" sz="2600" b="1" dirty="0" smtClean="0">
                <a:solidFill>
                  <a:schemeClr val="accent2"/>
                </a:solidFill>
              </a:rPr>
              <a:t>(ЦПП)</a:t>
            </a:r>
          </a:p>
          <a:p>
            <a:pPr lvl="0"/>
            <a:r>
              <a:rPr lang="ru-RU" sz="2200" dirty="0" smtClean="0">
                <a:solidFill>
                  <a:schemeClr val="accent2"/>
                </a:solidFill>
              </a:rPr>
              <a:t>создан </a:t>
            </a:r>
            <a:r>
              <a:rPr lang="ru-RU" sz="2200" dirty="0">
                <a:solidFill>
                  <a:schemeClr val="accent2"/>
                </a:solidFill>
              </a:rPr>
              <a:t>для оказания </a:t>
            </a:r>
            <a:r>
              <a:rPr lang="ru-RU" sz="2200" dirty="0" smtClean="0">
                <a:solidFill>
                  <a:schemeClr val="accent2"/>
                </a:solidFill>
              </a:rPr>
              <a:t>комплекса информационно </a:t>
            </a:r>
            <a:r>
              <a:rPr lang="ru-RU" sz="2200" dirty="0">
                <a:solidFill>
                  <a:schemeClr val="accent2"/>
                </a:solidFill>
              </a:rPr>
              <a:t>- консультационных </a:t>
            </a:r>
            <a:r>
              <a:rPr lang="ru-RU" sz="2200" dirty="0" smtClean="0">
                <a:solidFill>
                  <a:schemeClr val="accent2"/>
                </a:solidFill>
              </a:rPr>
              <a:t>услуг, направленных </a:t>
            </a:r>
          </a:p>
          <a:p>
            <a:pPr lvl="0"/>
            <a:r>
              <a:rPr lang="ru-RU" sz="2200" dirty="0" smtClean="0">
                <a:solidFill>
                  <a:schemeClr val="accent2"/>
                </a:solidFill>
              </a:rPr>
              <a:t>на </a:t>
            </a:r>
            <a:r>
              <a:rPr lang="ru-RU" sz="2200" dirty="0">
                <a:solidFill>
                  <a:schemeClr val="accent2"/>
                </a:solidFill>
              </a:rPr>
              <a:t>содействие </a:t>
            </a:r>
            <a:r>
              <a:rPr lang="ru-RU" sz="2200" dirty="0" smtClean="0">
                <a:solidFill>
                  <a:schemeClr val="accent2"/>
                </a:solidFill>
              </a:rPr>
              <a:t>развитию </a:t>
            </a:r>
            <a:r>
              <a:rPr lang="ru-RU" sz="2200" dirty="0">
                <a:solidFill>
                  <a:schemeClr val="accent2"/>
                </a:solidFill>
              </a:rPr>
              <a:t>субъектов малого и среднего </a:t>
            </a:r>
            <a:r>
              <a:rPr lang="ru-RU" sz="2200" dirty="0" smtClean="0">
                <a:solidFill>
                  <a:schemeClr val="accent2"/>
                </a:solidFill>
              </a:rPr>
              <a:t>предпринимательства Ивановской области</a:t>
            </a:r>
            <a:endParaRPr lang="ru-RU" sz="2200" dirty="0">
              <a:solidFill>
                <a:schemeClr val="accent2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455829" y="2588417"/>
            <a:ext cx="11082975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600" b="1" u="sng" dirty="0" smtClean="0">
                <a:solidFill>
                  <a:schemeClr val="accent2">
                    <a:lumMod val="50000"/>
                  </a:schemeClr>
                </a:solidFill>
              </a:rPr>
              <a:t>Получателями услуг </a:t>
            </a:r>
            <a:endParaRPr lang="ru-RU" sz="2600" b="1" u="sng" dirty="0" smtClean="0">
              <a:solidFill>
                <a:schemeClr val="accent2"/>
              </a:solidFill>
            </a:endParaRPr>
          </a:p>
          <a:p>
            <a:pPr lvl="0"/>
            <a:r>
              <a:rPr lang="ru-RU" sz="2200" dirty="0" smtClean="0">
                <a:solidFill>
                  <a:schemeClr val="accent2"/>
                </a:solidFill>
              </a:rPr>
              <a:t>являются субъекты малого и среднего предпринимательства, зарегистрированные на территории Ивановской области, физические лица</a:t>
            </a:r>
            <a:endParaRPr lang="ru-RU" sz="2200" dirty="0">
              <a:solidFill>
                <a:schemeClr val="accent2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220" y="3890266"/>
            <a:ext cx="1108297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600" b="1" u="sng" dirty="0" smtClean="0">
                <a:solidFill>
                  <a:schemeClr val="accent2">
                    <a:lumMod val="50000"/>
                  </a:schemeClr>
                </a:solidFill>
              </a:rPr>
              <a:t>Услуги предоставляются  </a:t>
            </a:r>
            <a:endParaRPr lang="ru-RU" sz="2600" b="1" u="sng" dirty="0" smtClean="0">
              <a:solidFill>
                <a:schemeClr val="accent2"/>
              </a:solidFill>
            </a:endParaRPr>
          </a:p>
          <a:p>
            <a:pPr lvl="0"/>
            <a:r>
              <a:rPr lang="ru-RU" sz="2200" dirty="0" smtClean="0">
                <a:solidFill>
                  <a:schemeClr val="accent2"/>
                </a:solidFill>
              </a:rPr>
              <a:t>на безвозмездной основе (бесплатно)</a:t>
            </a:r>
            <a:endParaRPr lang="ru-RU" sz="2200" dirty="0">
              <a:solidFill>
                <a:schemeClr val="accent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15776" y="4892632"/>
            <a:ext cx="3073400" cy="393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accent2">
                    <a:lumMod val="50000"/>
                  </a:schemeClr>
                </a:solidFill>
              </a:rPr>
              <a:t>Услуги ЦПП</a:t>
            </a:r>
            <a:endParaRPr lang="ru-RU" sz="2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1009" y="5406575"/>
            <a:ext cx="547696" cy="547696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4241" y="5608149"/>
            <a:ext cx="651951" cy="46168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098433" y="5919389"/>
            <a:ext cx="3073400" cy="393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Консультационные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113517" y="5993643"/>
            <a:ext cx="3073400" cy="393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Образовательные</a:t>
            </a:r>
          </a:p>
        </p:txBody>
      </p:sp>
      <p:sp>
        <p:nvSpPr>
          <p:cNvPr id="20" name="Стрелка вправо 19"/>
          <p:cNvSpPr/>
          <p:nvPr/>
        </p:nvSpPr>
        <p:spPr>
          <a:xfrm rot="1096297">
            <a:off x="6693065" y="5091618"/>
            <a:ext cx="1440652" cy="504829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 rot="20448323">
            <a:off x="3282347" y="5175735"/>
            <a:ext cx="1509207" cy="509726"/>
          </a:xfrm>
          <a:prstGeom prst="lef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26069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7345" y="390655"/>
            <a:ext cx="79004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u="sng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Консультационные</a:t>
            </a:r>
            <a:r>
              <a:rPr lang="ru-RU" sz="3200" b="1" u="sng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3200" b="1" u="sng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услуги </a:t>
            </a:r>
            <a:endParaRPr lang="ru-RU" sz="3200" b="1" u="sng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Центра Поддержки Предпринимательства</a:t>
            </a:r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808892" y="1843951"/>
            <a:ext cx="488484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мерам финансовой </a:t>
            </a:r>
            <a:r>
              <a:rPr lang="ru-RU" sz="2400" b="1" dirty="0" smtClean="0">
                <a:solidFill>
                  <a:schemeClr val="accent2"/>
                </a:solidFill>
              </a:rPr>
              <a:t>поддержки</a:t>
            </a:r>
            <a:endParaRPr lang="ru-RU" sz="2000" b="1" dirty="0">
              <a:solidFill>
                <a:schemeClr val="accent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43816" y="2299510"/>
            <a:ext cx="7474261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вопросам правового осуществления </a:t>
            </a:r>
            <a:r>
              <a:rPr lang="ru-RU" sz="2400" b="1" dirty="0" smtClean="0">
                <a:solidFill>
                  <a:schemeClr val="accent2"/>
                </a:solidFill>
              </a:rPr>
              <a:t>деятельности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3816" y="2901028"/>
            <a:ext cx="872729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вопросам </a:t>
            </a:r>
            <a:r>
              <a:rPr lang="ru-RU" sz="2400" b="1" dirty="0" smtClean="0">
                <a:solidFill>
                  <a:schemeClr val="accent2"/>
                </a:solidFill>
              </a:rPr>
              <a:t>информационного </a:t>
            </a:r>
            <a:r>
              <a:rPr lang="ru-RU" sz="2400" b="1" dirty="0">
                <a:solidFill>
                  <a:schemeClr val="accent2"/>
                </a:solidFill>
              </a:rPr>
              <a:t>сопровождения </a:t>
            </a:r>
            <a:r>
              <a:rPr lang="ru-RU" sz="2400" b="1" dirty="0" smtClean="0">
                <a:solidFill>
                  <a:schemeClr val="accent2"/>
                </a:solidFill>
              </a:rPr>
              <a:t>деятельности</a:t>
            </a:r>
            <a:endParaRPr lang="ru-RU" sz="2400" b="1" dirty="0">
              <a:solidFill>
                <a:schemeClr val="accent2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43816" y="3566548"/>
            <a:ext cx="10769295" cy="73866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подбору персонала, </a:t>
            </a:r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вопросам применения трудового законодательства </a:t>
            </a:r>
          </a:p>
          <a:p>
            <a:pPr algn="ctr"/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3816" y="4266391"/>
            <a:ext cx="9731546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по 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</a:rPr>
              <a:t>вопросам начала ведения собственного 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дела для 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</a:rPr>
              <a:t>физических лиц, </a:t>
            </a:r>
            <a:endParaRPr lang="ru-RU" sz="2400" b="1" u="sng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just"/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планирующих </a:t>
            </a:r>
            <a:r>
              <a:rPr lang="ru-RU" sz="2400" b="1" u="sng" dirty="0">
                <a:solidFill>
                  <a:schemeClr val="accent2">
                    <a:lumMod val="75000"/>
                  </a:schemeClr>
                </a:solidFill>
              </a:rPr>
              <a:t>осуществление предпринимательской </a:t>
            </a:r>
            <a:r>
              <a:rPr lang="ru-RU" sz="2400" b="1" u="sng" dirty="0" smtClean="0">
                <a:solidFill>
                  <a:schemeClr val="accent2">
                    <a:lumMod val="75000"/>
                  </a:schemeClr>
                </a:solidFill>
              </a:rPr>
              <a:t>деятельности </a:t>
            </a:r>
            <a:endParaRPr lang="ru-RU" sz="2400" b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43816" y="5362289"/>
            <a:ext cx="10029717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по </a:t>
            </a:r>
            <a:r>
              <a:rPr lang="ru-RU" sz="2400" b="1" dirty="0">
                <a:solidFill>
                  <a:schemeClr val="accent2"/>
                </a:solidFill>
              </a:rPr>
              <a:t>предоставлению информации о возможностях </a:t>
            </a:r>
            <a:r>
              <a:rPr lang="ru-RU" sz="2400" b="1" dirty="0" smtClean="0">
                <a:solidFill>
                  <a:schemeClr val="accent2"/>
                </a:solidFill>
              </a:rPr>
              <a:t>получения </a:t>
            </a:r>
            <a:r>
              <a:rPr lang="ru-RU" sz="2400" b="1" dirty="0">
                <a:solidFill>
                  <a:schemeClr val="accent2"/>
                </a:solidFill>
              </a:rPr>
              <a:t>кредитных </a:t>
            </a:r>
            <a:endParaRPr lang="ru-RU" sz="2400" b="1" dirty="0" smtClean="0">
              <a:solidFill>
                <a:schemeClr val="accent2"/>
              </a:solidFill>
            </a:endParaRPr>
          </a:p>
          <a:p>
            <a:pPr lvl="0" algn="just"/>
            <a:r>
              <a:rPr lang="ru-RU" sz="2400" b="1" dirty="0" smtClean="0">
                <a:solidFill>
                  <a:schemeClr val="accent2"/>
                </a:solidFill>
              </a:rPr>
              <a:t>и </a:t>
            </a:r>
            <a:r>
              <a:rPr lang="ru-RU" sz="2400" b="1" dirty="0">
                <a:solidFill>
                  <a:schemeClr val="accent2"/>
                </a:solidFill>
              </a:rPr>
              <a:t>иных финансовых ресурсов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924" y="1964256"/>
            <a:ext cx="223000" cy="29872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924" y="2500754"/>
            <a:ext cx="215681" cy="28891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494" y="3032350"/>
            <a:ext cx="215682" cy="28892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9793" y="201334"/>
            <a:ext cx="879403" cy="879403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0178" y="3647067"/>
            <a:ext cx="223000" cy="29872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316" y="4411971"/>
            <a:ext cx="223000" cy="29872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9316" y="5362289"/>
            <a:ext cx="223000" cy="29872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09888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90549" y="110067"/>
            <a:ext cx="790049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u="sng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Образовательные </a:t>
            </a:r>
            <a:r>
              <a:rPr lang="ru-RU" sz="3200" b="1" u="sng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услуги </a:t>
            </a:r>
          </a:p>
          <a:p>
            <a:pPr algn="ctr"/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Центра Поддержки Предпринимательства </a:t>
            </a:r>
            <a:endParaRPr lang="ru-RU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90573" y="1577581"/>
            <a:ext cx="12127166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Бухгалтерский </a:t>
            </a:r>
            <a:r>
              <a:rPr lang="ru-RU" sz="2000" b="1" dirty="0">
                <a:solidFill>
                  <a:schemeClr val="accent2"/>
                </a:solidFill>
              </a:rPr>
              <a:t>учет и отчетность малого </a:t>
            </a:r>
            <a:r>
              <a:rPr lang="ru-RU" sz="2000" b="1" dirty="0" smtClean="0">
                <a:solidFill>
                  <a:schemeClr val="accent2"/>
                </a:solidFill>
              </a:rPr>
              <a:t>бизнеса</a:t>
            </a:r>
            <a:r>
              <a:rPr lang="ru-RU" sz="2000" b="1" dirty="0">
                <a:solidFill>
                  <a:schemeClr val="accent2"/>
                </a:solidFill>
              </a:rPr>
              <a:t>, Проблемы </a:t>
            </a:r>
            <a:r>
              <a:rPr lang="ru-RU" sz="2000" b="1" dirty="0" smtClean="0">
                <a:solidFill>
                  <a:schemeClr val="accent2"/>
                </a:solidFill>
              </a:rPr>
              <a:t>налогообложения,</a:t>
            </a:r>
            <a:r>
              <a:rPr lang="ru-RU" sz="2400" b="1" dirty="0" smtClean="0">
                <a:solidFill>
                  <a:schemeClr val="accent2"/>
                </a:solidFill>
              </a:rPr>
              <a:t> </a:t>
            </a:r>
            <a:r>
              <a:rPr lang="ru-RU" sz="2000" b="1" dirty="0">
                <a:solidFill>
                  <a:schemeClr val="accent2"/>
                </a:solidFill>
              </a:rPr>
              <a:t>Ответственность за </a:t>
            </a:r>
            <a:endParaRPr lang="ru-RU" sz="2000" b="1" dirty="0" smtClean="0">
              <a:solidFill>
                <a:schemeClr val="accent2"/>
              </a:solidFill>
            </a:endParaRPr>
          </a:p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нарушение </a:t>
            </a:r>
            <a:r>
              <a:rPr lang="ru-RU" sz="2000" b="1" dirty="0">
                <a:solidFill>
                  <a:schemeClr val="accent2"/>
                </a:solidFill>
              </a:rPr>
              <a:t>трудового </a:t>
            </a:r>
            <a:r>
              <a:rPr lang="ru-RU" sz="2000" b="1" dirty="0" smtClean="0">
                <a:solidFill>
                  <a:schemeClr val="accent2"/>
                </a:solidFill>
              </a:rPr>
              <a:t>законодательства, </a:t>
            </a:r>
            <a:r>
              <a:rPr lang="ru-RU" sz="2000" b="1" dirty="0">
                <a:solidFill>
                  <a:schemeClr val="accent2"/>
                </a:solidFill>
              </a:rPr>
              <a:t>Стратегия ведения деловых </a:t>
            </a:r>
            <a:r>
              <a:rPr lang="ru-RU" sz="2000" b="1" dirty="0" smtClean="0">
                <a:solidFill>
                  <a:schemeClr val="accent2"/>
                </a:solidFill>
              </a:rPr>
              <a:t>переговоров, Маркетинг </a:t>
            </a:r>
            <a:r>
              <a:rPr lang="ru-RU" sz="2000" b="1" dirty="0">
                <a:solidFill>
                  <a:schemeClr val="accent2"/>
                </a:solidFill>
              </a:rPr>
              <a:t>для малого </a:t>
            </a:r>
            <a:endParaRPr lang="ru-RU" sz="2000" b="1" dirty="0" smtClean="0">
              <a:solidFill>
                <a:schemeClr val="accent2"/>
              </a:solidFill>
            </a:endParaRPr>
          </a:p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и </a:t>
            </a:r>
            <a:r>
              <a:rPr lang="ru-RU" sz="2000" b="1" dirty="0">
                <a:solidFill>
                  <a:schemeClr val="accent2"/>
                </a:solidFill>
              </a:rPr>
              <a:t>среднего </a:t>
            </a:r>
            <a:r>
              <a:rPr lang="ru-RU" sz="2000" b="1" dirty="0" smtClean="0">
                <a:solidFill>
                  <a:schemeClr val="accent2"/>
                </a:solidFill>
              </a:rPr>
              <a:t>бизнеса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902051" y="1224397"/>
            <a:ext cx="346966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Проведение семинаров: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01" y="1286044"/>
            <a:ext cx="272749" cy="36536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6656" y="322890"/>
            <a:ext cx="1046189" cy="74087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2754" y="6270695"/>
            <a:ext cx="426170" cy="370124"/>
          </a:xfrm>
          <a:prstGeom prst="rect">
            <a:avLst/>
          </a:prstGeom>
        </p:spPr>
      </p:pic>
      <p:sp>
        <p:nvSpPr>
          <p:cNvPr id="23" name="Прямоугольник 22"/>
          <p:cNvSpPr/>
          <p:nvPr/>
        </p:nvSpPr>
        <p:spPr>
          <a:xfrm>
            <a:off x="708924" y="6163370"/>
            <a:ext cx="1096472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Конкретные даты проведения мероприятия будут определены образовательной организацией.</a:t>
            </a:r>
          </a:p>
          <a:p>
            <a:pPr algn="just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Информацию по проводимым мероприятиям можно получить на сайте </a:t>
            </a:r>
            <a:r>
              <a:rPr lang="en-US" sz="16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www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en-US" sz="1600" b="1" dirty="0" smtClean="0">
                <a:ln w="0"/>
                <a:solidFill>
                  <a:srgbClr val="E04E39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37invest.ru</a:t>
            </a:r>
            <a:endParaRPr lang="ru-RU" sz="1600" b="1" dirty="0">
              <a:ln w="0"/>
              <a:solidFill>
                <a:srgbClr val="E04E39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02049" y="2594491"/>
            <a:ext cx="402744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Проведение круглых столов: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90573" y="2982830"/>
            <a:ext cx="1200142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Инструменты </a:t>
            </a:r>
            <a:r>
              <a:rPr lang="ru-RU" sz="2000" b="1" dirty="0">
                <a:solidFill>
                  <a:schemeClr val="accent2"/>
                </a:solidFill>
              </a:rPr>
              <a:t>поддержки малого и </a:t>
            </a:r>
            <a:r>
              <a:rPr lang="ru-RU" sz="2000" b="1" dirty="0" smtClean="0">
                <a:solidFill>
                  <a:schemeClr val="accent2"/>
                </a:solidFill>
              </a:rPr>
              <a:t>среднего </a:t>
            </a:r>
            <a:r>
              <a:rPr lang="ru-RU" sz="2000" b="1" dirty="0">
                <a:solidFill>
                  <a:schemeClr val="accent2"/>
                </a:solidFill>
              </a:rPr>
              <a:t>предпринимательства, Осуществление </a:t>
            </a:r>
            <a:r>
              <a:rPr lang="ru-RU" sz="2000" b="1" dirty="0" smtClean="0">
                <a:solidFill>
                  <a:schemeClr val="accent2"/>
                </a:solidFill>
              </a:rPr>
              <a:t>контрольно-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надзорной деятельности </a:t>
            </a:r>
            <a:r>
              <a:rPr lang="ru-RU" sz="2000" b="1" dirty="0">
                <a:solidFill>
                  <a:schemeClr val="accent2"/>
                </a:solidFill>
              </a:rPr>
              <a:t>за </a:t>
            </a:r>
            <a:r>
              <a:rPr lang="ru-RU" sz="2000" b="1" dirty="0" smtClean="0">
                <a:solidFill>
                  <a:schemeClr val="accent2"/>
                </a:solidFill>
              </a:rPr>
              <a:t>субъектами </a:t>
            </a:r>
            <a:r>
              <a:rPr lang="ru-RU" sz="2000" b="1" dirty="0">
                <a:solidFill>
                  <a:schemeClr val="accent2"/>
                </a:solidFill>
              </a:rPr>
              <a:t>малого и среднего </a:t>
            </a:r>
            <a:r>
              <a:rPr lang="ru-RU" sz="2000" b="1" dirty="0" smtClean="0">
                <a:solidFill>
                  <a:schemeClr val="accent2"/>
                </a:solidFill>
              </a:rPr>
              <a:t>предпринимательства, Вопросы участия МСП </a:t>
            </a:r>
          </a:p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в закупках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902050" y="3895698"/>
            <a:ext cx="343555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Проведение тренингов: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375567" y="4357301"/>
            <a:ext cx="77160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lvl="0"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u="sng" dirty="0" smtClean="0">
                <a:solidFill>
                  <a:schemeClr val="accent2">
                    <a:lumMod val="75000"/>
                  </a:schemeClr>
                </a:solidFill>
              </a:rPr>
              <a:t>Старт бизнеса</a:t>
            </a:r>
            <a:r>
              <a:rPr lang="ru-RU" sz="2000" b="1" dirty="0">
                <a:solidFill>
                  <a:schemeClr val="accent2"/>
                </a:solidFill>
              </a:rPr>
              <a:t>, Развитие бизнеса  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01" y="2685839"/>
            <a:ext cx="272749" cy="36536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01" y="3974177"/>
            <a:ext cx="272749" cy="36536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9300" y="4803031"/>
            <a:ext cx="272749" cy="365365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902049" y="4729452"/>
            <a:ext cx="66836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just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Проведение курсов повышения </a:t>
            </a: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квалификации: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90573" y="5147707"/>
            <a:ext cx="1186288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buClr>
                <a:schemeClr val="accent2">
                  <a:lumMod val="75000"/>
                </a:schemeClr>
              </a:buClr>
              <a:buSzPct val="140000"/>
            </a:pPr>
            <a:r>
              <a:rPr lang="ru-RU" sz="2000" b="1" dirty="0" smtClean="0">
                <a:solidFill>
                  <a:schemeClr val="accent2"/>
                </a:solidFill>
              </a:rPr>
              <a:t>Особенности </a:t>
            </a:r>
            <a:r>
              <a:rPr lang="ru-RU" sz="2000" b="1" dirty="0">
                <a:solidFill>
                  <a:schemeClr val="accent2"/>
                </a:solidFill>
              </a:rPr>
              <a:t>участия субъектов </a:t>
            </a:r>
            <a:r>
              <a:rPr lang="ru-RU" sz="2000" b="1" dirty="0" smtClean="0">
                <a:solidFill>
                  <a:schemeClr val="accent2"/>
                </a:solidFill>
              </a:rPr>
              <a:t>МСП в </a:t>
            </a:r>
            <a:r>
              <a:rPr lang="ru-RU" sz="2000" b="1" dirty="0">
                <a:solidFill>
                  <a:schemeClr val="accent2"/>
                </a:solidFill>
              </a:rPr>
              <a:t>закупках, Основы эффективных </a:t>
            </a:r>
            <a:r>
              <a:rPr lang="ru-RU" sz="2000" b="1" dirty="0" smtClean="0">
                <a:solidFill>
                  <a:schemeClr val="accent2"/>
                </a:solidFill>
              </a:rPr>
              <a:t>продаж,</a:t>
            </a:r>
            <a:r>
              <a:rPr lang="ru-RU" sz="2000" b="1" dirty="0">
                <a:solidFill>
                  <a:schemeClr val="accent2"/>
                </a:solidFill>
              </a:rPr>
              <a:t> Основы проектного </a:t>
            </a:r>
            <a:r>
              <a:rPr lang="ru-RU" sz="2000" b="1" dirty="0" smtClean="0">
                <a:solidFill>
                  <a:schemeClr val="accent2"/>
                </a:solidFill>
              </a:rPr>
              <a:t>управления, </a:t>
            </a:r>
            <a:r>
              <a:rPr lang="ru-RU" sz="2000" b="1" dirty="0">
                <a:solidFill>
                  <a:schemeClr val="accent2"/>
                </a:solidFill>
              </a:rPr>
              <a:t>Бухгалтерский учет и </a:t>
            </a:r>
            <a:r>
              <a:rPr lang="ru-RU" sz="2000" b="1" dirty="0" smtClean="0">
                <a:solidFill>
                  <a:schemeClr val="accent2"/>
                </a:solidFill>
              </a:rPr>
              <a:t>налогообложение, </a:t>
            </a:r>
            <a:r>
              <a:rPr lang="ru-RU" sz="2000" b="1" dirty="0">
                <a:solidFill>
                  <a:schemeClr val="accent2"/>
                </a:solidFill>
              </a:rPr>
              <a:t>Управление трудовыми </a:t>
            </a:r>
            <a:r>
              <a:rPr lang="ru-RU" sz="2000" b="1" dirty="0" smtClean="0">
                <a:solidFill>
                  <a:schemeClr val="accent2"/>
                </a:solidFill>
              </a:rPr>
              <a:t>ресурсами, </a:t>
            </a:r>
            <a:r>
              <a:rPr lang="ru-RU" sz="2000" b="1" dirty="0">
                <a:solidFill>
                  <a:schemeClr val="accent2"/>
                </a:solidFill>
              </a:rPr>
              <a:t>Эффективное управление </a:t>
            </a:r>
            <a:r>
              <a:rPr lang="ru-RU" sz="2000" b="1" dirty="0" smtClean="0">
                <a:solidFill>
                  <a:schemeClr val="accent2"/>
                </a:solidFill>
              </a:rPr>
              <a:t>командой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583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9471" y="3594017"/>
            <a:ext cx="8643998" cy="223224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C39367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Региональный центр инжиниринга</a:t>
            </a:r>
            <a:r>
              <a:rPr lang="ru-RU" dirty="0" smtClean="0">
                <a:solidFill>
                  <a:srgbClr val="C393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solidFill>
                  <a:srgbClr val="C3936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>
              <a:solidFill>
                <a:srgbClr val="C3936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герб_Монтажная область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94516" y="670458"/>
            <a:ext cx="1457908" cy="1354504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0176" y="670458"/>
            <a:ext cx="5082589" cy="242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1175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26080" y="287696"/>
            <a:ext cx="817501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Услуги Регионального Центра Инжиниринга</a:t>
            </a:r>
            <a:endParaRPr lang="ru-RU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102790" y="391874"/>
            <a:ext cx="237566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ru-RU" b="1" cap="none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318035"/>
            <a:ext cx="2928926" cy="97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проведение технологического, </a:t>
            </a:r>
          </a:p>
          <a:p>
            <a:pPr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финансового и управленческого аудита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4363" y="1318035"/>
            <a:ext cx="2928958" cy="97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составление бизнес-планов /ТЭО/ инвестиционных меморандумов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97150" y="1318034"/>
            <a:ext cx="2571768" cy="75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проведение маркетинговых исследований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043" y="3771514"/>
            <a:ext cx="3143240" cy="119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разработка программ модернизации/развития/ технического</a:t>
            </a:r>
            <a:endParaRPr lang="en-US" sz="2000" dirty="0">
              <a:solidFill>
                <a:schemeClr val="accent2"/>
              </a:solidFill>
            </a:endParaRPr>
          </a:p>
          <a:p>
            <a:pPr lvl="0"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перевооружения производства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4363" y="3857628"/>
            <a:ext cx="3000396" cy="759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700"/>
              </a:lnSpc>
              <a:defRPr/>
            </a:pPr>
            <a:r>
              <a:rPr lang="ru-RU" sz="2000" dirty="0">
                <a:solidFill>
                  <a:schemeClr val="accent2"/>
                </a:solidFill>
              </a:rPr>
              <a:t>оценка индекса технологической готовности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5712" y="3857628"/>
            <a:ext cx="2714644" cy="10233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ts val="1700"/>
              </a:lnSpc>
              <a:defRPr/>
            </a:pPr>
            <a:r>
              <a:rPr lang="ru-RU" sz="2000" dirty="0" smtClean="0">
                <a:solidFill>
                  <a:schemeClr val="accent2"/>
                </a:solidFill>
              </a:rPr>
              <a:t>антикризисный </a:t>
            </a:r>
            <a:r>
              <a:rPr lang="ru-RU" sz="2000" dirty="0">
                <a:solidFill>
                  <a:schemeClr val="accent2"/>
                </a:solidFill>
              </a:rPr>
              <a:t>консалтинг и другие услуги</a:t>
            </a:r>
          </a:p>
          <a:p>
            <a:endParaRPr lang="ru-RU" dirty="0"/>
          </a:p>
        </p:txBody>
      </p:sp>
      <p:pic>
        <p:nvPicPr>
          <p:cNvPr id="12" name="Picture 16" descr="http://wds78.ru/wp-content/uploads/2014/07/5.jpg"/>
          <p:cNvPicPr>
            <a:picLocks noChangeAspect="1" noChangeArrowheads="1"/>
          </p:cNvPicPr>
          <p:nvPr/>
        </p:nvPicPr>
        <p:blipFill rotWithShape="1">
          <a:blip r:embed="rId2">
            <a:extLst/>
          </a:blip>
          <a:srcRect l="3561" t="1748" r="3808"/>
          <a:stretch/>
        </p:blipFill>
        <p:spPr bwMode="auto">
          <a:xfrm>
            <a:off x="626081" y="2230374"/>
            <a:ext cx="2608675" cy="1471577"/>
          </a:xfrm>
          <a:prstGeom prst="rect">
            <a:avLst/>
          </a:prstGeom>
          <a:noFill/>
          <a:effectLst>
            <a:softEdge rad="127000"/>
          </a:effectLst>
          <a:extLst/>
        </p:spPr>
      </p:pic>
      <p:pic>
        <p:nvPicPr>
          <p:cNvPr id="13" name="Picture 2" descr="https://www.windmedya.com/images/windmedya/teklif-formu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320082" y="2357430"/>
            <a:ext cx="2928958" cy="1500198"/>
          </a:xfrm>
          <a:prstGeom prst="rect">
            <a:avLst/>
          </a:prstGeom>
          <a:noFill/>
          <a:effectLst>
            <a:softEdge rad="190500"/>
          </a:effectLst>
          <a:extLst/>
        </p:spPr>
      </p:pic>
      <p:pic>
        <p:nvPicPr>
          <p:cNvPr id="14" name="Picture 8" descr="http://n3b.ru/wp-content/uploads/2016/11/%D0%BC%D0%B0%D1%80%D0%BA%D0%B5%D1%82%D0%B8%D0%BD%D0%B32-1024x566.jpg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7811438" y="2357430"/>
            <a:ext cx="2457480" cy="1285884"/>
          </a:xfrm>
          <a:prstGeom prst="rect">
            <a:avLst/>
          </a:prstGeom>
          <a:noFill/>
          <a:effectLst>
            <a:softEdge rad="63500"/>
          </a:effectLst>
          <a:extLst/>
        </p:spPr>
      </p:pic>
      <p:pic>
        <p:nvPicPr>
          <p:cNvPr id="15" name="Picture 6" descr="http://key-group.eu/img/slide-carousel_c.jpg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626081" y="4967098"/>
            <a:ext cx="2613725" cy="1502887"/>
          </a:xfrm>
          <a:prstGeom prst="rect">
            <a:avLst/>
          </a:prstGeom>
          <a:noFill/>
          <a:effectLst>
            <a:softEdge rad="76200"/>
          </a:effectLst>
          <a:extLst/>
        </p:spPr>
      </p:pic>
      <p:pic>
        <p:nvPicPr>
          <p:cNvPr id="16" name="Picture 14" descr="https://img2.mp-farm.com/7436646.jpg?w=800&amp;h=420&amp;m=crop"/>
          <p:cNvPicPr>
            <a:picLocks noChangeAspect="1" noChangeArrowheads="1"/>
          </p:cNvPicPr>
          <p:nvPr/>
        </p:nvPicPr>
        <p:blipFill>
          <a:blip r:embed="rId6">
            <a:extLst/>
          </a:blip>
          <a:srcRect/>
          <a:stretch>
            <a:fillRect/>
          </a:stretch>
        </p:blipFill>
        <p:spPr bwMode="auto">
          <a:xfrm>
            <a:off x="4232965" y="4742593"/>
            <a:ext cx="2980356" cy="1571612"/>
          </a:xfrm>
          <a:prstGeom prst="rect">
            <a:avLst/>
          </a:prstGeom>
          <a:noFill/>
          <a:effectLst>
            <a:softEdge rad="127000"/>
          </a:effectLst>
          <a:extLst/>
        </p:spPr>
      </p:pic>
      <p:pic>
        <p:nvPicPr>
          <p:cNvPr id="17" name="Picture 12" descr="http://www.uniteddevelopers.ru/files/noz/849163178-grafik.jpg"/>
          <p:cNvPicPr>
            <a:picLocks noChangeAspect="1" noChangeArrowheads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 bwMode="auto">
          <a:xfrm>
            <a:off x="8019618" y="4802374"/>
            <a:ext cx="2320738" cy="1452049"/>
          </a:xfrm>
          <a:prstGeom prst="rect">
            <a:avLst/>
          </a:prstGeom>
          <a:noFill/>
          <a:effectLst>
            <a:softEdge rad="101600"/>
          </a:effectLst>
          <a:extLst/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3762" y="222130"/>
            <a:ext cx="2083487" cy="1249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9230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8750" y="145064"/>
            <a:ext cx="2578500" cy="13268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6317"/>
            <a:ext cx="12191999" cy="14552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53169"/>
            <a:ext cx="3306733" cy="2048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733" y="6653169"/>
            <a:ext cx="3327637" cy="20483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3466" y="6660496"/>
            <a:ext cx="3612045" cy="1975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859" y="1676997"/>
            <a:ext cx="5879688" cy="1136023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887378" y="4446563"/>
            <a:ext cx="718453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2400" b="1" dirty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Адрес: </a:t>
            </a:r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г. Иваново, </a:t>
            </a:r>
            <a:r>
              <a:rPr lang="ru-RU" sz="2800" b="1" dirty="0" err="1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Шереметевский</a:t>
            </a:r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пр., д 85г</a:t>
            </a:r>
          </a:p>
          <a:p>
            <a:pPr algn="ctr"/>
            <a:r>
              <a:rPr lang="ru-RU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телефон</a:t>
            </a:r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:</a:t>
            </a:r>
            <a:r>
              <a:rPr lang="en-US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8 (4932) 93-81-67</a:t>
            </a:r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800" b="1" dirty="0" smtClean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Сайт:</a:t>
            </a:r>
            <a:r>
              <a:rPr lang="en-US" sz="2800" b="1" dirty="0">
                <a:ln w="0"/>
                <a:solidFill>
                  <a:srgbClr val="623B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Times New Roman" panose="02020603050405020304" pitchFamily="18" charset="0"/>
              </a:rPr>
              <a:t> mfc.ivanovoobl.ru</a:t>
            </a:r>
            <a:endParaRPr lang="ru-RU" sz="2800" b="1" dirty="0">
              <a:ln w="0"/>
              <a:solidFill>
                <a:srgbClr val="623B2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790521" y="2813020"/>
            <a:ext cx="590116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Ястребов Михаил Геннадьевич  </a:t>
            </a:r>
            <a:endParaRPr lang="en-US" sz="3200" b="1" cap="none" spc="0" dirty="0" smtClean="0">
              <a:ln w="0"/>
              <a:solidFill>
                <a:srgbClr val="623B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2838" y="3572526"/>
            <a:ext cx="10276531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Начальник управления по работе </a:t>
            </a:r>
          </a:p>
          <a:p>
            <a:pPr algn="ctr"/>
            <a:r>
              <a:rPr lang="ru-RU" sz="3200" b="1" dirty="0" smtClean="0">
                <a:ln w="0"/>
                <a:solidFill>
                  <a:srgbClr val="623B2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 субъектами малого и среднего предпринимательства  </a:t>
            </a:r>
            <a:endParaRPr lang="en-US" sz="3200" b="1" cap="none" spc="0" dirty="0" smtClean="0">
              <a:ln w="0"/>
              <a:solidFill>
                <a:srgbClr val="623B2A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012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</TotalTime>
  <Words>572</Words>
  <Application>Microsoft Office PowerPoint</Application>
  <PresentationFormat>Произвольный</PresentationFormat>
  <Paragraphs>137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HDOfficeLightV0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           </vt:lpstr>
      <vt:lpstr>            </vt:lpstr>
      <vt:lpstr>Слайд 13</vt:lpstr>
      <vt:lpstr>Слайд 14</vt:lpstr>
      <vt:lpstr>Слайд 15</vt:lpstr>
      <vt:lpstr>Слайд 16</vt:lpstr>
      <vt:lpstr>Региональный центр инжиниринга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37Invest</dc:creator>
  <cp:lastModifiedBy>BosEconom</cp:lastModifiedBy>
  <cp:revision>111</cp:revision>
  <dcterms:modified xsi:type="dcterms:W3CDTF">2018-08-17T10:25:28Z</dcterms:modified>
</cp:coreProperties>
</file>