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7"/>
  </p:notesMasterIdLst>
  <p:sldIdLst>
    <p:sldId id="341" r:id="rId2"/>
    <p:sldId id="342" r:id="rId3"/>
    <p:sldId id="362" r:id="rId4"/>
    <p:sldId id="257" r:id="rId5"/>
    <p:sldId id="258" r:id="rId6"/>
    <p:sldId id="264" r:id="rId7"/>
    <p:sldId id="347" r:id="rId8"/>
    <p:sldId id="337" r:id="rId9"/>
    <p:sldId id="354" r:id="rId10"/>
    <p:sldId id="355" r:id="rId11"/>
    <p:sldId id="356" r:id="rId12"/>
    <p:sldId id="357" r:id="rId13"/>
    <p:sldId id="353" r:id="rId14"/>
    <p:sldId id="332" r:id="rId15"/>
    <p:sldId id="340" r:id="rId16"/>
    <p:sldId id="330" r:id="rId17"/>
    <p:sldId id="334" r:id="rId18"/>
    <p:sldId id="335" r:id="rId19"/>
    <p:sldId id="367" r:id="rId20"/>
    <p:sldId id="346" r:id="rId21"/>
    <p:sldId id="348" r:id="rId22"/>
    <p:sldId id="370" r:id="rId23"/>
    <p:sldId id="368" r:id="rId24"/>
    <p:sldId id="369" r:id="rId25"/>
    <p:sldId id="282" r:id="rId26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D8E1"/>
    <a:srgbClr val="EFE5EB"/>
    <a:srgbClr val="D1E0E7"/>
    <a:srgbClr val="A8E6F2"/>
    <a:srgbClr val="AEE0EC"/>
    <a:srgbClr val="CCCCFF"/>
    <a:srgbClr val="99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2000" dirty="0" smtClean="0"/>
              <a:t>Динамика численности населения Заволжского</a:t>
            </a:r>
            <a:r>
              <a:rPr lang="ru-RU" sz="2000" baseline="0" dirty="0" smtClean="0"/>
              <a:t> муниципального района 201</a:t>
            </a:r>
            <a:r>
              <a:rPr lang="en-US" sz="2000" baseline="0" dirty="0" smtClean="0"/>
              <a:t>6</a:t>
            </a:r>
            <a:r>
              <a:rPr lang="ru-RU" sz="2000" baseline="0" dirty="0" smtClean="0"/>
              <a:t>-20</a:t>
            </a:r>
            <a:r>
              <a:rPr lang="en-US" sz="2000" baseline="0" dirty="0" smtClean="0"/>
              <a:t>20</a:t>
            </a:r>
            <a:r>
              <a:rPr lang="ru-RU" sz="2000" baseline="0" dirty="0" err="1" smtClean="0"/>
              <a:t>гг</a:t>
            </a:r>
            <a:endParaRPr lang="ru-RU" sz="20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7.6522249332042033E-2"/>
          <c:y val="0.33225420487048563"/>
          <c:w val="0.73396779016999514"/>
          <c:h val="0.62906572472339672"/>
        </c:manualLayout>
      </c:layout>
      <c:bubbleChart>
        <c:ser>
          <c:idx val="0"/>
          <c:order val="0"/>
          <c:tx>
            <c:strRef>
              <c:f>Лист1!$B$1</c:f>
              <c:strCache>
                <c:ptCount val="1"/>
                <c:pt idx="0">
                  <c:v>По состоянию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на 01.01.</a:t>
                    </a:r>
                    <a:r>
                      <a:rPr lang="en-US" dirty="0" smtClean="0"/>
                      <a:t>201</a:t>
                    </a:r>
                    <a:r>
                      <a:rPr lang="ru-RU" dirty="0" smtClean="0"/>
                      <a:t>9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на 01.01.2018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на 01.01.</a:t>
                    </a:r>
                    <a:r>
                      <a:rPr lang="en-US" dirty="0" smtClean="0"/>
                      <a:t>201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7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на 01.01.2016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на 01.01.</a:t>
                    </a:r>
                    <a:r>
                      <a:rPr lang="en-US" dirty="0" smtClean="0"/>
                      <a:t>201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xVal>
            <c:numRef>
              <c:f>Лист1!$A$2:$A$6</c:f>
              <c:numCache>
                <c:formatCode>General</c:formatCode>
                <c:ptCount val="5"/>
                <c:pt idx="0">
                  <c:v>14190</c:v>
                </c:pt>
                <c:pt idx="1">
                  <c:v>14553</c:v>
                </c:pt>
                <c:pt idx="2">
                  <c:v>15046</c:v>
                </c:pt>
                <c:pt idx="3">
                  <c:v>15482</c:v>
                </c:pt>
                <c:pt idx="4">
                  <c:v>15963</c:v>
                </c:pt>
              </c:numCache>
            </c:numRef>
          </c:xVal>
          <c:yVal>
            <c:numRef>
              <c:f>Лист1!$B$2:$B$6</c:f>
              <c:numCache>
                <c:formatCode>General</c:formatCode>
                <c:ptCount val="5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</c:numCache>
            </c:numRef>
          </c:yVal>
          <c:bubbleSize>
            <c:numRef>
              <c:f>Лист1!$C$2:$C$6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bubbleSize>
          <c:bubble3D val="1"/>
        </c:ser>
        <c:bubbleScale val="100"/>
        <c:axId val="36865536"/>
        <c:axId val="36867072"/>
      </c:bubbleChart>
      <c:valAx>
        <c:axId val="36865536"/>
        <c:scaling>
          <c:orientation val="minMax"/>
        </c:scaling>
        <c:axPos val="t"/>
        <c:numFmt formatCode="General" sourceLinked="1"/>
        <c:tickLblPos val="nextTo"/>
        <c:crossAx val="36867072"/>
        <c:crosses val="autoZero"/>
        <c:crossBetween val="midCat"/>
      </c:valAx>
      <c:valAx>
        <c:axId val="36867072"/>
        <c:scaling>
          <c:orientation val="maxMin"/>
        </c:scaling>
        <c:axPos val="l"/>
        <c:majorGridlines/>
        <c:numFmt formatCode="@" sourceLinked="0"/>
        <c:minorTickMark val="out"/>
        <c:tickLblPos val="nextTo"/>
        <c:crossAx val="36865536"/>
        <c:crosses val="autoZero"/>
        <c:crossBetween val="midCat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Уточнённый план на 2019 год</c:v>
                </c:pt>
                <c:pt idx="1">
                  <c:v>Исполнено за 2019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309213.3</c:v>
                </c:pt>
                <c:pt idx="1">
                  <c:v>287788.59999999998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Уточнённый план на 2019 год</c:v>
                </c:pt>
                <c:pt idx="1">
                  <c:v>Исполнено за 2019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317367.40000000002</c:v>
                </c:pt>
                <c:pt idx="1">
                  <c:v>287980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 (-)                                                      Профицит (+)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Уточнённый план на 2019 год</c:v>
                </c:pt>
                <c:pt idx="1">
                  <c:v>Исполнено за 2019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-8154.1</c:v>
                </c:pt>
                <c:pt idx="1">
                  <c:v>-191.4</c:v>
                </c:pt>
              </c:numCache>
            </c:numRef>
          </c:val>
        </c:ser>
        <c:shape val="cylinder"/>
        <c:axId val="37031296"/>
        <c:axId val="37045376"/>
        <c:axId val="0"/>
      </c:bar3DChart>
      <c:catAx>
        <c:axId val="37031296"/>
        <c:scaling>
          <c:orientation val="minMax"/>
        </c:scaling>
        <c:axPos val="b"/>
        <c:tickLblPos val="nextTo"/>
        <c:crossAx val="37045376"/>
        <c:crosses val="autoZero"/>
        <c:auto val="1"/>
        <c:lblAlgn val="ctr"/>
        <c:lblOffset val="100"/>
      </c:catAx>
      <c:valAx>
        <c:axId val="37045376"/>
        <c:scaling>
          <c:orientation val="minMax"/>
        </c:scaling>
        <c:axPos val="l"/>
        <c:majorGridlines/>
        <c:numFmt formatCode="General" sourceLinked="1"/>
        <c:tickLblPos val="nextTo"/>
        <c:crossAx val="3703129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уточнённый план</c:v>
                </c:pt>
                <c:pt idx="1">
                  <c:v>2019 год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42120.2</c:v>
                </c:pt>
                <c:pt idx="1">
                  <c:v>41812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уточнённый план</c:v>
                </c:pt>
                <c:pt idx="1">
                  <c:v>2019 год исполнено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39910.5</c:v>
                </c:pt>
                <c:pt idx="1">
                  <c:v>21360.5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уточнённый план</c:v>
                </c:pt>
                <c:pt idx="1">
                  <c:v>2019 год исполнено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227182.6</c:v>
                </c:pt>
                <c:pt idx="1">
                  <c:v>224616.1</c:v>
                </c:pt>
              </c:numCache>
            </c:numRef>
          </c:val>
        </c:ser>
        <c:shape val="cylinder"/>
        <c:axId val="40921728"/>
        <c:axId val="40923520"/>
        <c:axId val="0"/>
      </c:bar3DChart>
      <c:catAx>
        <c:axId val="40921728"/>
        <c:scaling>
          <c:orientation val="minMax"/>
        </c:scaling>
        <c:axPos val="b"/>
        <c:tickLblPos val="nextTo"/>
        <c:crossAx val="40923520"/>
        <c:crosses val="autoZero"/>
        <c:auto val="1"/>
        <c:lblAlgn val="ctr"/>
        <c:lblOffset val="100"/>
      </c:catAx>
      <c:valAx>
        <c:axId val="40923520"/>
        <c:scaling>
          <c:orientation val="minMax"/>
        </c:scaling>
        <c:axPos val="l"/>
        <c:majorGridlines/>
        <c:numFmt formatCode="General" sourceLinked="1"/>
        <c:tickLblPos val="nextTo"/>
        <c:crossAx val="4092172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pPr>
            <a:r>
              <a:rPr lang="ru-RU" sz="1800" b="1" i="0" u="none" strike="noStrike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Структура налоговых доходов исполнения бюджета </a:t>
            </a:r>
          </a:p>
          <a:p>
            <a:pPr>
              <a:defRPr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pPr>
            <a:r>
              <a:rPr lang="ru-RU" sz="1800" b="1" i="0" u="none" strike="noStrike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Заволжского муниципального района за 201</a:t>
            </a:r>
            <a:r>
              <a:rPr lang="en-US" sz="1800" b="1" i="0" u="none" strike="noStrike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r>
              <a:rPr lang="ru-RU" sz="1800" b="1" i="0" u="none" strike="noStrike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год </a:t>
            </a:r>
            <a:endParaRPr lang="ru-RU" sz="1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8.4631506759512268E-2"/>
          <c:y val="0.12132255649001809"/>
          <c:w val="0.53554682278660959"/>
          <c:h val="0.78072773953298502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                                уточнённый план</c:v>
                </c:pt>
                <c:pt idx="1">
                  <c:v>2019 год                                                                  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1600</c:v>
                </c:pt>
                <c:pt idx="1">
                  <c:v>1637.9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 на добычу общераспространённых полезных ископаемых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                                уточнённый план</c:v>
                </c:pt>
                <c:pt idx="1">
                  <c:v>2019 год                                                                   исполнено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508</c:v>
                </c:pt>
                <c:pt idx="1">
                  <c:v>508.4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Налог, взимаемый в связи с применением патентной системы налогообложения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                                уточнённый план</c:v>
                </c:pt>
                <c:pt idx="1">
                  <c:v>2019 год                                                                   исполнено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370</c:v>
                </c:pt>
                <c:pt idx="1">
                  <c:v>421.7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Единый сельскохозяйственный налог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                                уточнённый план</c:v>
                </c:pt>
                <c:pt idx="1">
                  <c:v>2019 год                                                                   исполнено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25</c:v>
                </c:pt>
                <c:pt idx="1">
                  <c:v>24.8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Единый налог на вменённый доход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                                уточнённый план</c:v>
                </c:pt>
                <c:pt idx="1">
                  <c:v>2019 год                                                                   исполнено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3800</c:v>
                </c:pt>
                <c:pt idx="1">
                  <c:v>3167.4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                                уточнённый план</c:v>
                </c:pt>
                <c:pt idx="1">
                  <c:v>2019 год                                                                   исполнено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7927.7</c:v>
                </c:pt>
                <c:pt idx="1">
                  <c:v>7900.7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Налог на доходы физических лиц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                                уточнённый план</c:v>
                </c:pt>
                <c:pt idx="1">
                  <c:v>2019 год                                                                   исполнено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27889.5</c:v>
                </c:pt>
                <c:pt idx="1">
                  <c:v>28151.200000000001</c:v>
                </c:pt>
              </c:numCache>
            </c:numRef>
          </c:val>
        </c:ser>
        <c:shape val="box"/>
        <c:axId val="41666048"/>
        <c:axId val="41667584"/>
        <c:axId val="0"/>
      </c:bar3DChart>
      <c:catAx>
        <c:axId val="4166604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41667584"/>
        <c:crosses val="autoZero"/>
        <c:auto val="1"/>
        <c:lblAlgn val="ctr"/>
        <c:lblOffset val="100"/>
      </c:catAx>
      <c:valAx>
        <c:axId val="416675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166604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 baseline="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aseline="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1400"/>
            </a:pPr>
            <a:endParaRPr lang="ru-RU"/>
          </a:p>
        </c:txPr>
      </c:legendEntry>
      <c:layout>
        <c:manualLayout>
          <c:xMode val="edge"/>
          <c:yMode val="edge"/>
          <c:x val="0.61474675348448027"/>
          <c:y val="0.13807449763905488"/>
          <c:w val="0.3365970183054704"/>
          <c:h val="0.83366714293004029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pPr>
            <a:r>
              <a:rPr lang="ru-RU" sz="1800" b="1" i="0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Структура неналоговых доходов исполнения бюджета </a:t>
            </a:r>
          </a:p>
          <a:p>
            <a:pPr>
              <a:defRPr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pPr>
            <a:r>
              <a:rPr lang="ru-RU" sz="1800" b="1" i="0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Заволжского муниципального района за 201</a:t>
            </a:r>
            <a:r>
              <a:rPr lang="en-US" sz="1800" b="1" i="0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r>
              <a:rPr lang="ru-RU" sz="1800" b="1" i="0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год</a:t>
            </a:r>
            <a:endParaRPr lang="ru-RU" sz="1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c:rich>
      </c:tx>
      <c:layout/>
    </c:title>
    <c:view3D>
      <c:rAngAx val="1"/>
    </c:view3D>
    <c:sideWall>
      <c:spPr>
        <a:noFill/>
      </c:spPr>
    </c:sideWall>
    <c:backWall>
      <c:spPr>
        <a:noFill/>
        <a:ln w="25400">
          <a:noFill/>
        </a:ln>
      </c:spPr>
    </c:backWall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уточнённый план</c:v>
                </c:pt>
                <c:pt idx="1">
                  <c:v>2019 год                                                            исполнение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3277.6</c:v>
                </c:pt>
                <c:pt idx="1">
                  <c:v>3395.3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уточнённый план</c:v>
                </c:pt>
                <c:pt idx="1">
                  <c:v>2019 год                                                            исполнение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78.2</c:v>
                </c:pt>
                <c:pt idx="1">
                  <c:v>23.5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уточнённый план</c:v>
                </c:pt>
                <c:pt idx="1">
                  <c:v>2019 год                                                            исполнение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11170.5</c:v>
                </c:pt>
                <c:pt idx="1">
                  <c:v>11628.2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уточнённый план</c:v>
                </c:pt>
                <c:pt idx="1">
                  <c:v>2019 год                                                            исполнение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22001</c:v>
                </c:pt>
                <c:pt idx="1">
                  <c:v>2734.3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уточнённый план</c:v>
                </c:pt>
                <c:pt idx="1">
                  <c:v>2019 год                                                            исполнение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3367.2</c:v>
                </c:pt>
                <c:pt idx="1">
                  <c:v>3563.9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            уточнённый план</c:v>
                </c:pt>
                <c:pt idx="1">
                  <c:v>2019 год                                                            исполнение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16</c:v>
                </c:pt>
                <c:pt idx="1">
                  <c:v>15.5</c:v>
                </c:pt>
              </c:numCache>
            </c:numRef>
          </c:val>
        </c:ser>
        <c:gapWidth val="75"/>
        <c:shape val="cylinder"/>
        <c:axId val="41761024"/>
        <c:axId val="41775104"/>
        <c:axId val="0"/>
      </c:bar3DChart>
      <c:catAx>
        <c:axId val="41761024"/>
        <c:scaling>
          <c:orientation val="minMax"/>
        </c:scaling>
        <c:axPos val="l"/>
        <c:majorTickMark val="none"/>
        <c:tickLblPos val="nextTo"/>
        <c:crossAx val="41775104"/>
        <c:crosses val="autoZero"/>
        <c:auto val="1"/>
        <c:lblAlgn val="ctr"/>
        <c:lblOffset val="100"/>
      </c:catAx>
      <c:valAx>
        <c:axId val="41775104"/>
        <c:scaling>
          <c:orientation val="minMax"/>
        </c:scaling>
        <c:axPos val="b"/>
        <c:majorGridlines/>
        <c:numFmt formatCode="General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/>
            </a:pPr>
            <a:endParaRPr lang="ru-RU"/>
          </a:p>
        </c:txPr>
        <c:crossAx val="41761024"/>
        <c:crosses val="autoZero"/>
        <c:crossBetween val="between"/>
      </c:valAx>
      <c:spPr>
        <a:ln w="25400">
          <a:noFill/>
        </a:ln>
      </c:spPr>
    </c:plotArea>
    <c:legend>
      <c:legendPos val="b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800"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pPr>
            <a:r>
              <a:rPr lang="ru-RU" sz="1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Структура расходов</a:t>
            </a:r>
            <a:r>
              <a:rPr lang="ru-RU" sz="1800" b="1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бюджета </a:t>
            </a:r>
          </a:p>
          <a:p>
            <a:pPr>
              <a:defRPr sz="1800"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pPr>
            <a:r>
              <a:rPr lang="ru-RU" sz="1800" b="1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Заволжского муниципального района в 201</a:t>
            </a:r>
            <a:r>
              <a:rPr lang="en-US" sz="1800" b="1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r>
              <a:rPr lang="ru-RU" sz="1800" b="1" cap="none" spc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году</a:t>
            </a:r>
            <a:endParaRPr lang="ru-RU" sz="1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44283.1</c:v>
                </c:pt>
                <c:pt idx="1">
                  <c:v>287980.09999999998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65.599999999999994</c:v>
                </c:pt>
                <c:pt idx="1">
                  <c:v>65.599999999999994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10920.6</c:v>
                </c:pt>
                <c:pt idx="1">
                  <c:v>9107.9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16018.6</c:v>
                </c:pt>
                <c:pt idx="1">
                  <c:v>11356.7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9822.2999999999847</c:v>
                </c:pt>
                <c:pt idx="1">
                  <c:v>9822.2999999999847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227678.8</c:v>
                </c:pt>
                <c:pt idx="1">
                  <c:v>209422.5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4302.7</c:v>
                </c:pt>
                <c:pt idx="1">
                  <c:v>3832.9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Лист1!$I$2:$I$3</c:f>
              <c:numCache>
                <c:formatCode>General</c:formatCode>
                <c:ptCount val="2"/>
                <c:pt idx="0">
                  <c:v>4112</c:v>
                </c:pt>
                <c:pt idx="1">
                  <c:v>3758.7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Лист1!$J$2:$J$3</c:f>
              <c:numCache>
                <c:formatCode>General</c:formatCode>
                <c:ptCount val="2"/>
                <c:pt idx="0">
                  <c:v>158.80000000000001</c:v>
                </c:pt>
                <c:pt idx="1">
                  <c:v>150.19999999999999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Обслуживание государственного и муниципального долга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                                                уточнённый план</c:v>
                </c:pt>
                <c:pt idx="1">
                  <c:v>2019 год                                               исполнение</c:v>
                </c:pt>
              </c:strCache>
            </c:strRef>
          </c:cat>
          <c:val>
            <c:numRef>
              <c:f>Лист1!$K$2:$K$3</c:f>
              <c:numCache>
                <c:formatCode>General</c:formatCode>
                <c:ptCount val="2"/>
                <c:pt idx="0">
                  <c:v>5</c:v>
                </c:pt>
                <c:pt idx="1">
                  <c:v>0</c:v>
                </c:pt>
              </c:numCache>
            </c:numRef>
          </c:val>
        </c:ser>
        <c:gapWidth val="75"/>
        <c:shape val="box"/>
        <c:axId val="120386688"/>
        <c:axId val="120388224"/>
        <c:axId val="0"/>
      </c:bar3DChart>
      <c:catAx>
        <c:axId val="12038668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20388224"/>
        <c:crosses val="autoZero"/>
        <c:auto val="1"/>
        <c:lblAlgn val="ctr"/>
        <c:lblOffset val="100"/>
      </c:catAx>
      <c:valAx>
        <c:axId val="12038822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/>
            </a:pPr>
            <a:endParaRPr lang="ru-RU"/>
          </a:p>
        </c:txPr>
        <c:crossAx val="1203866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8432491251093641"/>
          <c:y val="0.55104661249764164"/>
          <c:w val="0.6396833989501316"/>
          <c:h val="0.43765004372999688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2.7777777777777811E-2"/>
          <c:y val="0.20555555555555555"/>
          <c:w val="0.55277777777777781"/>
          <c:h val="0.8518518518518526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</c:v>
                </c:pt>
              </c:strCache>
            </c:strRef>
          </c:tx>
          <c:explosion val="25"/>
          <c:cat>
            <c:strRef>
              <c:f>Лист1!$A$2:$A$15</c:f>
              <c:strCache>
                <c:ptCount val="14"/>
                <c:pt idx="0">
                  <c:v>Программа "Развитие образования в Заволжском муниципальном районе" - 69,68 %</c:v>
                </c:pt>
                <c:pt idx="1">
                  <c:v>Программа "Развитие физической культуры и спорта в Заволжском муниципальном районе" - 0,05 %</c:v>
                </c:pt>
                <c:pt idx="2">
                  <c:v>Программа "Развитие культуры и повышение эффективности реализации молодёжной политики в Заволжском муниципальном районе" - 4,62 %</c:v>
                </c:pt>
                <c:pt idx="3">
                  <c:v>Программа "Социальная поддержка граждан Заволжского муниципального района" - 0,47 %</c:v>
                </c:pt>
                <c:pt idx="4">
                  <c:v>Программа "Экономическое развитие Заволжского муниципального района" - 0,15 %</c:v>
                </c:pt>
                <c:pt idx="5">
                  <c:v>Программа "Обеспечение качественным жильём и услугами жилищно-коммунального хозяйства населения Заволжского муниципального района" - 3,57 %</c:v>
                </c:pt>
                <c:pt idx="6">
                  <c:v>Программа "Развитие транспортной системы Заволжского муниципального района" - 2,98%</c:v>
                </c:pt>
                <c:pt idx="7">
                  <c:v>Программа "Профилактика преступлений и правонарушений повышение безопасности граждан Заволжского муниципального района" - 0,03 %</c:v>
                </c:pt>
                <c:pt idx="8">
                  <c:v>Программа "Долгосрочная сбалансированность и устойчивость бюджетной системы Заволжского муниципального района" - 1,2 %</c:v>
                </c:pt>
                <c:pt idx="9">
                  <c:v>Программа "Совершенствование местного самоуправления Заволжского муниципального района" - 12,68 %</c:v>
                </c:pt>
                <c:pt idx="10">
                  <c:v>Программа "Управление муниципальным имуществом Заволжского муниципального района" - 0,72 %</c:v>
                </c:pt>
                <c:pt idx="11">
                  <c:v>Программа "Улучшение условий и охраны труда в Заволжском муниципальном районе" - 0,13 %</c:v>
                </c:pt>
                <c:pt idx="12">
                  <c:v>Программа "Поддержка и развитие информационно-коммуникационных технологий в органах местного самоуправления Заволжского муниципального района" - 0,28%</c:v>
                </c:pt>
                <c:pt idx="13">
                  <c:v>Программа "Охрана окружающей среды на территории Заволжского муниципального района" - 3,41%</c:v>
                </c:pt>
              </c:strCache>
            </c:strRef>
          </c:cat>
          <c:val>
            <c:numRef>
              <c:f>Лист1!$B$2:$B$15</c:f>
              <c:numCache>
                <c:formatCode>#,##0.00</c:formatCode>
                <c:ptCount val="14"/>
                <c:pt idx="0">
                  <c:v>199599.3</c:v>
                </c:pt>
                <c:pt idx="1">
                  <c:v>150.19999999999999</c:v>
                </c:pt>
                <c:pt idx="2">
                  <c:v>13235.3</c:v>
                </c:pt>
                <c:pt idx="3">
                  <c:v>1349.2</c:v>
                </c:pt>
                <c:pt idx="4">
                  <c:v>440</c:v>
                </c:pt>
                <c:pt idx="5">
                  <c:v>10228.5</c:v>
                </c:pt>
                <c:pt idx="6">
                  <c:v>8548.2000000000007</c:v>
                </c:pt>
                <c:pt idx="7">
                  <c:v>95.4</c:v>
                </c:pt>
                <c:pt idx="8">
                  <c:v>3445.3</c:v>
                </c:pt>
                <c:pt idx="9">
                  <c:v>36334.6</c:v>
                </c:pt>
                <c:pt idx="10">
                  <c:v>2055.3000000000002</c:v>
                </c:pt>
                <c:pt idx="11">
                  <c:v>370.3</c:v>
                </c:pt>
                <c:pt idx="12">
                  <c:v>814.8</c:v>
                </c:pt>
                <c:pt idx="13">
                  <c:v>9779.7999999999865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138888888888964"/>
          <c:y val="7.0866141732283552E-5"/>
          <c:w val="0.39722222222222275"/>
          <c:h val="0.99985812190142809"/>
        </c:manualLayout>
      </c:layout>
      <c:txPr>
        <a:bodyPr/>
        <a:lstStyle/>
        <a:p>
          <a:pPr>
            <a:defRPr sz="10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2.5527134411965996E-2"/>
          <c:w val="0.58161189975307404"/>
          <c:h val="0.9489457311760686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explosion val="26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3 398,9</a:t>
                    </a: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in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1 186</a:t>
                    </a: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,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inEnd"/>
              <c:showVal val="1"/>
            </c:dLbl>
            <c:dLbl>
              <c:idx val="2"/>
              <c:layout>
                <c:manualLayout>
                  <c:x val="4.2051255265315203E-2"/>
                  <c:y val="-1.179638665879230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50</a:t>
                    </a: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,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bestFit"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315,7</a:t>
                    </a: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dLblPos val="inEnd"/>
              <c:showVal val="1"/>
            </c:dLbl>
            <c:dLbl>
              <c:idx val="5"/>
              <c:layout>
                <c:manualLayout>
                  <c:x val="5.8474988535379156E-2"/>
                  <c:y val="0.10367397043603378"/>
                </c:manualLayout>
              </c:layout>
              <c:dLblPos val="bestFit"/>
              <c:showVal val="1"/>
            </c:dLbl>
            <c:dLbl>
              <c:idx val="6"/>
              <c:layout>
                <c:manualLayout>
                  <c:x val="-4.4938878963704486E-3"/>
                  <c:y val="3.976550120162087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48</a:t>
                    </a:r>
                    <a:r>
                      <a:rPr lang="en-US" dirty="0" smtClean="0"/>
                      <a:t>,80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7"/>
              <c:layout>
                <c:manualLayout>
                  <c:x val="3.1915468119501196E-2"/>
                  <c:y val="0.11807697536531053"/>
                </c:manualLayout>
              </c:layout>
              <c:dLblPos val="bestFit"/>
              <c:showVal val="1"/>
            </c:dLbl>
            <c:dLbl>
              <c:idx val="8"/>
              <c:layout>
                <c:manualLayout>
                  <c:x val="6.9451698977125872E-2"/>
                  <c:y val="5.1654165619024653E-2"/>
                </c:manualLayout>
              </c:layout>
              <c:dLblPos val="bestFit"/>
              <c:showVal val="1"/>
            </c:dLbl>
            <c:dLblPos val="inEnd"/>
            <c:showVal val="1"/>
            <c:showLeaderLines val="1"/>
          </c:dLbls>
          <c:cat>
            <c:strRef>
              <c:f>Лист1!$A$2:$A$10</c:f>
              <c:strCache>
                <c:ptCount val="9"/>
                <c:pt idx="0">
                  <c:v>Предоставление иных межбюджетных трансфертов сельским поселениям ЗМР на содержание автомобильных дорог местного значения в границах населённых пунктов поселения - 39,8%</c:v>
                </c:pt>
                <c:pt idx="1">
                  <c:v>Предоставление иных межбюджетных трансфертов сельским поселениям ЗМР на содержание автомобильных дорог местного значения вне границ населённых пунктов поселения - 13,9%</c:v>
                </c:pt>
                <c:pt idx="2">
                  <c:v>Капитальный ремонт и ремонт автомобильных дорог местного значения между населёнными пунктами муниципального образования "Заволжский муниципальный район" - 0,6%</c:v>
                </c:pt>
                <c:pt idx="3">
                  <c:v>Капитальный ремонт и ремонт автомобильных дорог местного значения внутри населённых пунктов муниципального образования "Заволжский муниципальный район" - 3,7%</c:v>
                </c:pt>
                <c:pt idx="4">
                  <c:v>Предоставление иных межбюджетных трансфертов сельским поселениям ЗМР на ремонт автомобильных дорог местного значения вне границ населённых пунктов поселения в границах ЗМР - 16,7 %</c:v>
                </c:pt>
                <c:pt idx="5">
                  <c:v>Предоставление иных межбюджетных трансфертов сельским поселениям ЗМР на ремонт автомобильных дорог местного значения в границах населённых пунктов поселений - 23,7 %</c:v>
                </c:pt>
                <c:pt idx="6">
                  <c:v>Разработка проектной документации на объект: "Ремонт автомобильной дороги Патракейка-Доронжа-Ананьино-Мера на участке перехода через р. Шохма в Заволжском муниципальном районе Ивановской области - 0,6 %</c:v>
                </c:pt>
                <c:pt idx="7">
                  <c:v>Оформление прав собственности на автомобильные дороги местного значения муниципального образования "Заволжский муниципальный район" и земельные участки под ними - 0,2 %</c:v>
                </c:pt>
                <c:pt idx="8">
                  <c:v>Предоставление иных межбюджетных трансфертов сельским поселениям ЗМР на разработку проекта организации дорожного движения - 0,9 %</c:v>
                </c:pt>
              </c:strCache>
            </c:strRef>
          </c:cat>
          <c:val>
            <c:numRef>
              <c:f>Лист1!$B$2:$B$10</c:f>
              <c:numCache>
                <c:formatCode>#,##0.00</c:formatCode>
                <c:ptCount val="9"/>
                <c:pt idx="0">
                  <c:v>3398.9</c:v>
                </c:pt>
                <c:pt idx="1">
                  <c:v>1186</c:v>
                </c:pt>
                <c:pt idx="2">
                  <c:v>50.8</c:v>
                </c:pt>
                <c:pt idx="3">
                  <c:v>315.7</c:v>
                </c:pt>
                <c:pt idx="4">
                  <c:v>1430.5</c:v>
                </c:pt>
                <c:pt idx="5">
                  <c:v>2022.6</c:v>
                </c:pt>
                <c:pt idx="6">
                  <c:v>48.8</c:v>
                </c:pt>
                <c:pt idx="7">
                  <c:v>15</c:v>
                </c:pt>
                <c:pt idx="8">
                  <c:v>80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6296533808071503"/>
          <c:y val="0"/>
          <c:w val="0.4277753860682148"/>
          <c:h val="1"/>
        </c:manualLayout>
      </c:layout>
      <c:txPr>
        <a:bodyPr/>
        <a:lstStyle/>
        <a:p>
          <a:pPr>
            <a:defRPr sz="11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DBCEA9-0048-4CA1-B272-6F462E9917E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AE5049-772F-4F77-B16B-D4E589276B25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На 01.01.2019  – 0,0 тыс.руб.,</a:t>
          </a:r>
          <a:endParaRPr lang="ru-RU" sz="2400" dirty="0">
            <a:solidFill>
              <a:schemeClr val="tx1"/>
            </a:solidFill>
          </a:endParaRPr>
        </a:p>
      </dgm:t>
    </dgm:pt>
    <dgm:pt modelId="{618E223C-9BDB-46E0-B36C-9F77EDE9726B}" type="parTrans" cxnId="{736D5EF7-D0EA-4562-B04A-E35673557211}">
      <dgm:prSet/>
      <dgm:spPr/>
      <dgm:t>
        <a:bodyPr/>
        <a:lstStyle/>
        <a:p>
          <a:endParaRPr lang="ru-RU"/>
        </a:p>
      </dgm:t>
    </dgm:pt>
    <dgm:pt modelId="{B3171E8B-851F-4247-B7A3-D277823EA736}" type="sibTrans" cxnId="{736D5EF7-D0EA-4562-B04A-E35673557211}">
      <dgm:prSet/>
      <dgm:spPr/>
      <dgm:t>
        <a:bodyPr/>
        <a:lstStyle/>
        <a:p>
          <a:endParaRPr lang="ru-RU"/>
        </a:p>
      </dgm:t>
    </dgm:pt>
    <dgm:pt modelId="{EBE98936-4406-45FA-A449-ADD177F6C718}">
      <dgm:prSet custT="1"/>
      <dgm:spPr/>
      <dgm:t>
        <a:bodyPr/>
        <a:lstStyle/>
        <a:p>
          <a:pPr rtl="0"/>
          <a:r>
            <a:rPr lang="ru-RU" sz="2400" dirty="0" smtClean="0">
              <a:solidFill>
                <a:schemeClr val="tx1"/>
              </a:solidFill>
            </a:rPr>
            <a:t>На 01.01.2020 – 0,0 тыс. руб.</a:t>
          </a:r>
          <a:endParaRPr lang="ru-RU" sz="2400" dirty="0">
            <a:solidFill>
              <a:schemeClr val="tx1"/>
            </a:solidFill>
          </a:endParaRPr>
        </a:p>
      </dgm:t>
    </dgm:pt>
    <dgm:pt modelId="{2718B1B2-AC9E-49AB-8463-86B0C958DEAE}" type="parTrans" cxnId="{0DEDC886-2701-497D-91F6-537A5F70221B}">
      <dgm:prSet/>
      <dgm:spPr/>
      <dgm:t>
        <a:bodyPr/>
        <a:lstStyle/>
        <a:p>
          <a:endParaRPr lang="ru-RU"/>
        </a:p>
      </dgm:t>
    </dgm:pt>
    <dgm:pt modelId="{5872A320-D165-429B-863D-C6C53458B2F8}" type="sibTrans" cxnId="{0DEDC886-2701-497D-91F6-537A5F70221B}">
      <dgm:prSet/>
      <dgm:spPr/>
      <dgm:t>
        <a:bodyPr/>
        <a:lstStyle/>
        <a:p>
          <a:endParaRPr lang="ru-RU"/>
        </a:p>
      </dgm:t>
    </dgm:pt>
    <dgm:pt modelId="{9EC7EEF1-5E65-4655-A733-0C3077C985F4}" type="pres">
      <dgm:prSet presAssocID="{DEDBCEA9-0048-4CA1-B272-6F462E9917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3F5FB4-A360-4ECE-8AE1-A1266ED78702}" type="pres">
      <dgm:prSet presAssocID="{49AE5049-772F-4F77-B16B-D4E589276B25}" presName="parentText" presStyleLbl="node1" presStyleIdx="0" presStyleCnt="2" custAng="0" custScaleY="68695" custLinFactY="-3680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583A9D-AB85-4F13-AF0E-C7312E2B8AF4}" type="pres">
      <dgm:prSet presAssocID="{B3171E8B-851F-4247-B7A3-D277823EA736}" presName="spacer" presStyleCnt="0"/>
      <dgm:spPr/>
    </dgm:pt>
    <dgm:pt modelId="{E97C06F8-70F9-40D9-ACE8-324F0BDAA708}" type="pres">
      <dgm:prSet presAssocID="{EBE98936-4406-45FA-A449-ADD177F6C718}" presName="parentText" presStyleLbl="node1" presStyleIdx="1" presStyleCnt="2" custScaleY="66621" custLinFactY="-10414" custLinFactNeighborX="48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8095E9-F1EF-4115-9A05-8CB506BA00C8}" type="presOf" srcId="{49AE5049-772F-4F77-B16B-D4E589276B25}" destId="{0B3F5FB4-A360-4ECE-8AE1-A1266ED78702}" srcOrd="0" destOrd="0" presId="urn:microsoft.com/office/officeart/2005/8/layout/vList2"/>
    <dgm:cxn modelId="{71E87B84-143A-438F-851C-58B2C7808CD9}" type="presOf" srcId="{DEDBCEA9-0048-4CA1-B272-6F462E9917E8}" destId="{9EC7EEF1-5E65-4655-A733-0C3077C985F4}" srcOrd="0" destOrd="0" presId="urn:microsoft.com/office/officeart/2005/8/layout/vList2"/>
    <dgm:cxn modelId="{736D5EF7-D0EA-4562-B04A-E35673557211}" srcId="{DEDBCEA9-0048-4CA1-B272-6F462E9917E8}" destId="{49AE5049-772F-4F77-B16B-D4E589276B25}" srcOrd="0" destOrd="0" parTransId="{618E223C-9BDB-46E0-B36C-9F77EDE9726B}" sibTransId="{B3171E8B-851F-4247-B7A3-D277823EA736}"/>
    <dgm:cxn modelId="{F6DCCED1-E5C0-49C0-B2C6-E5D13DBFFF19}" type="presOf" srcId="{EBE98936-4406-45FA-A449-ADD177F6C718}" destId="{E97C06F8-70F9-40D9-ACE8-324F0BDAA708}" srcOrd="0" destOrd="0" presId="urn:microsoft.com/office/officeart/2005/8/layout/vList2"/>
    <dgm:cxn modelId="{0DEDC886-2701-497D-91F6-537A5F70221B}" srcId="{DEDBCEA9-0048-4CA1-B272-6F462E9917E8}" destId="{EBE98936-4406-45FA-A449-ADD177F6C718}" srcOrd="1" destOrd="0" parTransId="{2718B1B2-AC9E-49AB-8463-86B0C958DEAE}" sibTransId="{5872A320-D165-429B-863D-C6C53458B2F8}"/>
    <dgm:cxn modelId="{E17905C0-E8B8-49B5-8A94-26480FDC7CEA}" type="presParOf" srcId="{9EC7EEF1-5E65-4655-A733-0C3077C985F4}" destId="{0B3F5FB4-A360-4ECE-8AE1-A1266ED78702}" srcOrd="0" destOrd="0" presId="urn:microsoft.com/office/officeart/2005/8/layout/vList2"/>
    <dgm:cxn modelId="{0BED02A9-849C-4BA4-B097-01B47B08D0FA}" type="presParOf" srcId="{9EC7EEF1-5E65-4655-A733-0C3077C985F4}" destId="{21583A9D-AB85-4F13-AF0E-C7312E2B8AF4}" srcOrd="1" destOrd="0" presId="urn:microsoft.com/office/officeart/2005/8/layout/vList2"/>
    <dgm:cxn modelId="{ED964DDD-C799-4CE4-988F-29C00DFA7DA7}" type="presParOf" srcId="{9EC7EEF1-5E65-4655-A733-0C3077C985F4}" destId="{E97C06F8-70F9-40D9-ACE8-324F0BDAA70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3F5FB4-A360-4ECE-8AE1-A1266ED78702}">
      <dsp:nvSpPr>
        <dsp:cNvPr id="0" name=""/>
        <dsp:cNvSpPr/>
      </dsp:nvSpPr>
      <dsp:spPr>
        <a:xfrm>
          <a:off x="0" y="802393"/>
          <a:ext cx="8229599" cy="835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На 01.01.2019  – 0,0 тыс.руб.,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0" y="802393"/>
        <a:ext cx="8229599" cy="835880"/>
      </dsp:txXfrm>
    </dsp:sp>
    <dsp:sp modelId="{E97C06F8-70F9-40D9-ACE8-324F0BDAA708}">
      <dsp:nvSpPr>
        <dsp:cNvPr id="0" name=""/>
        <dsp:cNvSpPr/>
      </dsp:nvSpPr>
      <dsp:spPr>
        <a:xfrm>
          <a:off x="0" y="2146563"/>
          <a:ext cx="8229599" cy="8106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На 01.01.2020 – 0,0 тыс. руб.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0" y="2146563"/>
        <a:ext cx="8229599" cy="8106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0.03801</cdr:y>
    </cdr:from>
    <cdr:to>
      <cdr:x>0.63622</cdr:x>
      <cdr:y>0.18611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-252536" y="260648"/>
          <a:ext cx="5817618" cy="10156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rPr>
            <a:t>Структура расходной части бюджета </a:t>
          </a:r>
        </a:p>
        <a:p xmlns:a="http://schemas.openxmlformats.org/drawingml/2006/main">
          <a:pPr algn="ctr"/>
          <a:r>
            <a:rPr lang="ru-RU" sz="20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rPr>
            <a:t>Заволжского муниципального района </a:t>
          </a:r>
        </a:p>
        <a:p xmlns:a="http://schemas.openxmlformats.org/drawingml/2006/main">
          <a:pPr algn="ctr"/>
          <a:r>
            <a:rPr lang="ru-RU" sz="20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rPr>
            <a:t>за 201</a:t>
          </a:r>
          <a:r>
            <a:rPr lang="en-US" sz="20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rPr>
            <a:t>9</a:t>
          </a:r>
          <a:r>
            <a:rPr lang="ru-RU" sz="20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rPr>
            <a:t> год в разрезе муниципальных программ </a:t>
          </a:r>
          <a:endParaRPr lang="ru-RU" sz="2000" b="1" dirty="0">
            <a:ln w="900" cmpd="sng">
              <a:solidFill>
                <a:schemeClr val="accent1">
                  <a:satMod val="190000"/>
                  <a:alpha val="55000"/>
                </a:schemeClr>
              </a:solidFill>
              <a:prstDash val="solid"/>
            </a:ln>
            <a:solidFill>
              <a:schemeClr val="accent1">
                <a:satMod val="200000"/>
                <a:tint val="3000"/>
              </a:schemeClr>
            </a:solidFill>
            <a:effectLst>
              <a:innerShdw blurRad="101600" dist="76200" dir="5400000">
                <a:schemeClr val="accent1">
                  <a:satMod val="190000"/>
                  <a:tint val="100000"/>
                  <a:alpha val="74000"/>
                </a:schemeClr>
              </a:innerShdw>
            </a:effectLst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r">
              <a:defRPr sz="1300"/>
            </a:lvl1pPr>
          </a:lstStyle>
          <a:p>
            <a:fld id="{BB66EDA7-92B5-4C30-B312-F841F9A0ECF1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29" rIns="94858" bIns="474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4858" tIns="47429" rIns="94858" bIns="4742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r">
              <a:defRPr sz="1300"/>
            </a:lvl1pPr>
          </a:lstStyle>
          <a:p>
            <a:fld id="{C18CC905-56D7-46A2-B35A-D87BDB804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CC905-56D7-46A2-B35A-D87BDB804BD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CC905-56D7-46A2-B35A-D87BDB804BD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48571">
              <a:defRPr/>
            </a:pPr>
            <a:r>
              <a:rPr lang="ru-RU" sz="1300" b="1" dirty="0" smtClean="0">
                <a:solidFill>
                  <a:schemeClr val="lt1"/>
                </a:solidFill>
                <a:latin typeface="Book Antiqua"/>
              </a:rPr>
              <a:t>04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CC905-56D7-46A2-B35A-D87BDB804BDB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CC905-56D7-46A2-B35A-D87BDB804BDB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00037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БЮДЖЕТ ДЛЯ ГРАЖДАН 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342900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К отчёту об исполнении бюджета Заволжского муниципального района </a:t>
            </a:r>
          </a:p>
          <a:p>
            <a:pPr algn="ctr"/>
            <a:r>
              <a:rPr lang="ru-RU" dirty="0" smtClean="0"/>
              <a:t>за 20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dirty="0" smtClean="0"/>
              <a:t> год 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Заволжск 20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den\Рабочий стол\109712982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9144000" cy="2286016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8610" name="Picture 2" descr="http://www.zavrayadm.ru/images/stories/gerb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14290"/>
            <a:ext cx="1943102" cy="2434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den\Рабочий стол\i4874-image-origin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8072494" cy="587631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2326899" y="0"/>
            <a:ext cx="49513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Заволжский район</a:t>
            </a:r>
            <a:endParaRPr lang="ru-RU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4810" y="1285860"/>
            <a:ext cx="471490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Территория</a:t>
            </a:r>
            <a:r>
              <a:rPr lang="en-US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1148,34 кв.км.</a:t>
            </a:r>
            <a:endParaRPr lang="ru-RU" sz="2800" b="1" spc="50" dirty="0">
              <a:ln w="3810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5286388"/>
            <a:ext cx="896448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Численность населения </a:t>
            </a:r>
            <a:r>
              <a:rPr lang="en-US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en-US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190</a:t>
            </a:r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тыс. чел., </a:t>
            </a:r>
          </a:p>
          <a:p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том числе городское </a:t>
            </a:r>
            <a:r>
              <a:rPr lang="en-US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en-US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630</a:t>
            </a:r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тыс. чел., </a:t>
            </a:r>
          </a:p>
          <a:p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сельское – </a:t>
            </a:r>
            <a:r>
              <a:rPr lang="en-US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en-US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560</a:t>
            </a:r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тыс. чел</a:t>
            </a:r>
            <a:r>
              <a:rPr lang="en-US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lang="ru-RU" sz="28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24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состоянию на 01.01.20</a:t>
            </a:r>
            <a:r>
              <a:rPr lang="en-US" sz="24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</a:t>
            </a:r>
            <a:r>
              <a:rPr lang="ru-RU" sz="24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г.)</a:t>
            </a:r>
            <a:endParaRPr lang="ru-RU" sz="2400" b="1" spc="50" dirty="0">
              <a:ln w="3810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251520" y="0"/>
          <a:ext cx="8892480" cy="378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0" y="3944720"/>
          <a:ext cx="9144000" cy="29132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51382">
                <a:tc rowSpan="2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По состоянию</a:t>
                      </a:r>
                      <a:endParaRPr lang="ru-RU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Население Заволжского муниципального района</a:t>
                      </a:r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 том числе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79061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Городское население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Сельское население</a:t>
                      </a:r>
                      <a:endParaRPr lang="ru-RU" sz="1600" dirty="0"/>
                    </a:p>
                  </a:txBody>
                  <a:tcPr/>
                </a:tc>
              </a:tr>
              <a:tr h="35138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 01.01.2016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r>
                        <a:rPr lang="ru-RU" sz="1600" baseline="0" dirty="0" smtClean="0"/>
                        <a:t> 963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10 664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5 299</a:t>
                      </a:r>
                      <a:endParaRPr lang="ru-RU" sz="1600" dirty="0"/>
                    </a:p>
                  </a:txBody>
                  <a:tcPr/>
                </a:tc>
              </a:tr>
              <a:tr h="35138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 01.01.2017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r>
                        <a:rPr lang="ru-RU" sz="1600" baseline="0" dirty="0" smtClean="0"/>
                        <a:t> 482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r>
                        <a:rPr lang="ru-RU" sz="1600" baseline="0" dirty="0" smtClean="0"/>
                        <a:t> 384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5 098</a:t>
                      </a:r>
                      <a:endParaRPr lang="ru-RU" sz="1600" dirty="0"/>
                    </a:p>
                  </a:txBody>
                  <a:tcPr/>
                </a:tc>
              </a:tr>
              <a:tr h="35138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 01.01.2018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r>
                        <a:rPr lang="ru-RU" sz="1600" baseline="0" dirty="0" smtClean="0"/>
                        <a:t> 046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10 121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r>
                        <a:rPr lang="ru-RU" sz="1600" baseline="0" dirty="0" smtClean="0"/>
                        <a:t> 925</a:t>
                      </a:r>
                      <a:endParaRPr lang="ru-RU" sz="1600" dirty="0"/>
                    </a:p>
                  </a:txBody>
                  <a:tcPr/>
                </a:tc>
              </a:tr>
              <a:tr h="35138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 01.01.2019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14</a:t>
                      </a:r>
                      <a:r>
                        <a:rPr lang="ru-RU" sz="1600" baseline="0" dirty="0" smtClean="0"/>
                        <a:t> 553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</a:t>
                      </a:r>
                      <a:r>
                        <a:rPr lang="ru-RU" sz="1600" baseline="0" dirty="0" smtClean="0"/>
                        <a:t> 836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4 717</a:t>
                      </a:r>
                      <a:endParaRPr lang="ru-RU" sz="1600" dirty="0"/>
                    </a:p>
                  </a:txBody>
                  <a:tcPr/>
                </a:tc>
              </a:tr>
              <a:tr h="3513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 01.01.20</a:t>
                      </a:r>
                      <a:r>
                        <a:rPr lang="en-US" sz="1600" dirty="0" smtClean="0"/>
                        <a:t>20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14 190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9 630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4 560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696"/>
            <a:ext cx="9144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dirty="0" smtClean="0"/>
          </a:p>
          <a:p>
            <a:pPr algn="ctr"/>
            <a:r>
              <a:rPr lang="ru-RU" sz="2000" b="1" i="1" dirty="0" smtClean="0"/>
              <a:t>Вы держите в руках «Бюджет для граждан», который познакомит Вас </a:t>
            </a:r>
          </a:p>
          <a:p>
            <a:pPr algn="ctr"/>
            <a:r>
              <a:rPr lang="ru-RU" sz="2000" b="1" i="1" dirty="0" smtClean="0"/>
              <a:t>с основными положениями исполнения бюджета </a:t>
            </a:r>
          </a:p>
          <a:p>
            <a:pPr algn="ctr"/>
            <a:r>
              <a:rPr lang="ru-RU" sz="2000" b="1" i="1" dirty="0" smtClean="0"/>
              <a:t>Заволжского муниципального района </a:t>
            </a:r>
          </a:p>
          <a:p>
            <a:pPr algn="ctr"/>
            <a:r>
              <a:rPr lang="ru-RU" sz="2000" b="1" i="1" dirty="0" smtClean="0"/>
              <a:t>за 201</a:t>
            </a:r>
            <a:r>
              <a:rPr lang="en-US" sz="2000" b="1" i="1" dirty="0" smtClean="0"/>
              <a:t>9</a:t>
            </a:r>
            <a:r>
              <a:rPr lang="ru-RU" sz="2000" b="1" i="1" dirty="0" smtClean="0"/>
              <a:t> год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92896"/>
            <a:ext cx="91440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331640" y="188640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u="sng" dirty="0" smtClean="0"/>
              <a:t>Уважаемые жители Заволжского района!</a:t>
            </a:r>
            <a:endParaRPr lang="ru-RU" sz="24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"/>
            <a:ext cx="78581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/>
          </a:p>
          <a:p>
            <a:pPr algn="ctr"/>
            <a:r>
              <a:rPr lang="ru-RU" sz="2000" b="1" dirty="0" smtClean="0"/>
              <a:t>Принцип прозрачности (открытости) бюджетной системы </a:t>
            </a:r>
          </a:p>
          <a:p>
            <a:pPr algn="ctr"/>
            <a:r>
              <a:rPr lang="ru-RU" sz="2000" b="1" dirty="0" smtClean="0"/>
              <a:t>Российской Федерации 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r>
              <a:rPr lang="ru-RU" sz="2000" dirty="0" smtClean="0"/>
              <a:t>♦ обязательное опубликование в средствах массовой информации (СМИ) утвержденных бюджетов и отчетов об их исполнении; </a:t>
            </a:r>
          </a:p>
          <a:p>
            <a:r>
              <a:rPr lang="ru-RU" sz="2000" dirty="0" smtClean="0"/>
              <a:t>♦ доступность иных сведений о бюджетах; </a:t>
            </a:r>
          </a:p>
          <a:p>
            <a:r>
              <a:rPr lang="ru-RU" sz="2000" dirty="0" smtClean="0"/>
              <a:t>♦ обязательная открытость для общества и СМИ проектов бюджетов, обеспечение доступа к информации на едином портале бюджетной системы Российской Федерации в сети «Интернет»; </a:t>
            </a:r>
          </a:p>
          <a:p>
            <a:r>
              <a:rPr lang="ru-RU" sz="2000" dirty="0" smtClean="0"/>
              <a:t>♦ преемственность бюджетной классификации Российской Федерации, а также обеспечение сопоставимости показателей бюджета отчетного, текущего и очередного финансового года.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i="1" dirty="0" smtClean="0"/>
              <a:t>Бюджетный кодекс Российской Федерации, статья36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9532"/>
            <a:ext cx="9144000" cy="607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14285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Основные характеристики бюджетов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323528" y="338306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Основные характеристики исполнения бюджета </a:t>
            </a:r>
          </a:p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Заволжского муниципального района                                   за 201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9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год</a:t>
            </a:r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0312" y="1340768"/>
            <a:ext cx="105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тыс.руб.</a:t>
            </a:r>
            <a:endParaRPr lang="ru-RU" sz="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43608" y="1844824"/>
          <a:ext cx="7429554" cy="4589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4"/>
                <a:gridCol w="3929090"/>
                <a:gridCol w="1428760"/>
                <a:gridCol w="1428760"/>
              </a:tblGrid>
              <a:tr h="6429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Уточнённый план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 2019 год               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Исполнено </a:t>
                      </a:r>
                    </a:p>
                    <a:p>
                      <a:pPr algn="ctr"/>
                      <a:r>
                        <a:rPr lang="ru-RU" sz="1400" dirty="0" smtClean="0"/>
                        <a:t>за 2019 год</a:t>
                      </a:r>
                    </a:p>
                  </a:txBody>
                  <a:tcPr/>
                </a:tc>
              </a:tr>
              <a:tr h="6429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ДОХОДЫ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309 213,3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287 788,6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94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42 120,2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41 812,0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94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39 910,5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21 360,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94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1.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Безвозмездные поступления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227 182,6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224 616,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9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РАСХОДЫ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317 367,4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287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980,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9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ДЕФИЦИТ (-)/ПРОФИЦИТ (+)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-8 154,1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191,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r>
              <a:rPr lang="ru-RU" sz="23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Доходы, расходы и дефицит исполнения бюджета </a:t>
            </a:r>
            <a:br>
              <a:rPr lang="ru-RU" sz="23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3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Заволжского муниципального района </a:t>
            </a:r>
            <a:br>
              <a:rPr lang="ru-RU" sz="23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3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201</a:t>
            </a:r>
            <a:r>
              <a:rPr lang="en-US" sz="23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9</a:t>
            </a:r>
            <a:r>
              <a:rPr lang="ru-RU" sz="23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год</a:t>
            </a:r>
            <a:endParaRPr lang="ru-RU" sz="23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91264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Структура доходов исполнения бюджета </a:t>
            </a:r>
            <a:b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Заволжского муниципального района</a:t>
            </a:r>
            <a:b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 201</a:t>
            </a:r>
            <a:r>
              <a:rPr lang="en-US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9</a:t>
            </a: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год</a:t>
            </a: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688" y="116632"/>
            <a:ext cx="885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Основные источники формирования налоговых и неналоговых доходов бюджета Заволжского муниципального района за 201</a:t>
            </a:r>
            <a:r>
              <a:rPr lang="en-US" dirty="0" smtClean="0"/>
              <a:t>9</a:t>
            </a:r>
            <a:r>
              <a:rPr lang="ru-RU" dirty="0" smtClean="0"/>
              <a:t> год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764704"/>
          <a:ext cx="9036498" cy="5910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2"/>
                <a:gridCol w="1008112"/>
                <a:gridCol w="1224136"/>
                <a:gridCol w="1008112"/>
                <a:gridCol w="1224136"/>
              </a:tblGrid>
              <a:tr h="289620">
                <a:tc rowSpan="2"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0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Уточнённый план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% к общему объёму налоговых и неналоговых доходов</a:t>
                      </a:r>
                      <a:endParaRPr lang="ru-RU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Исполнено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% к общему объёму налоговых и неналоговых доходов</a:t>
                      </a:r>
                      <a:endParaRPr lang="ru-RU" sz="1000" b="0" dirty="0"/>
                    </a:p>
                  </a:txBody>
                  <a:tcPr/>
                </a:tc>
              </a:tr>
              <a:tr h="2461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Налоговые и неналоговые доходы, всего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82 030,7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63 172,6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89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 том числе:</a:t>
                      </a:r>
                      <a:endParaRPr lang="ru-RU" sz="1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61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НАЛОГОВЫЕ ДОХОДЫ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42 120,2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51,35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41 812,0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66,19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294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из них:</a:t>
                      </a:r>
                      <a:endParaRPr lang="ru-RU" sz="1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61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Налог</a:t>
                      </a:r>
                      <a:r>
                        <a:rPr lang="ru-RU" sz="1000" baseline="0" dirty="0" smtClean="0"/>
                        <a:t> на доходы физических лиц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27 889,5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34,0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28 151,2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44,56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61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Акцизы на нефтепродукты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7 927,7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9,66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7 900,7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12,51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61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Единый налог на вменённый доход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3 800,0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4,63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3 167,4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5,01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146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Единый сельскохозяйственный налог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25,0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220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Налог, взимаемый в связи с применением патентной системы налогообложения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370,0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421,7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0,67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220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Налог на добычу общераспространённых полезных</a:t>
                      </a:r>
                      <a:r>
                        <a:rPr lang="ru-RU" sz="1000" baseline="0" dirty="0" smtClean="0"/>
                        <a:t> ископаемых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508,0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0,62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508,</a:t>
                      </a:r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0,80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220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Государственная пошлина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1 600,0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1,95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1 637,9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2,59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61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НЕНАЛОГОВЫЕ ДОХОДЫ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39 910,5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48,65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21 360,</a:t>
                      </a:r>
                      <a:r>
                        <a:rPr lang="en-US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33,81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008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из</a:t>
                      </a:r>
                      <a:r>
                        <a:rPr lang="ru-RU" sz="1000" baseline="0" dirty="0" smtClean="0"/>
                        <a:t> них:</a:t>
                      </a:r>
                      <a:endParaRPr lang="ru-RU" sz="1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661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3 277,6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3 395,3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5,37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716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Платежи при пользовании природными ресурсами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78,2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171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Доходы от оказания платных услуг и компенсации затрат государства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11 170,5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13,62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11 628,2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18,41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497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Доходы от продажи</a:t>
                      </a:r>
                      <a:r>
                        <a:rPr lang="ru-RU" sz="1000" baseline="0" dirty="0" smtClean="0"/>
                        <a:t> материальных и нематериальных активов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22 001,0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26,82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2 734,3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4,33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61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Штрафы, санкции, возмещение ущерба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3 367,2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4,10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3 563,9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5,64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61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Прочие</a:t>
                      </a:r>
                      <a:r>
                        <a:rPr lang="ru-RU" sz="1000" baseline="0" dirty="0" smtClean="0"/>
                        <a:t> неналоговые доходы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16,0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15,</a:t>
                      </a:r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72400" y="548680"/>
            <a:ext cx="730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тыс.руб.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16632"/>
          <a:ext cx="9396536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07504" y="188640"/>
          <a:ext cx="8928992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20688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Безвозмездные поступления в бюджет </a:t>
            </a:r>
          </a:p>
          <a:p>
            <a:pPr algn="ctr"/>
            <a:r>
              <a:rPr lang="ru-RU" dirty="0" smtClean="0"/>
              <a:t>Заволжского муниципального района в 201</a:t>
            </a:r>
            <a:r>
              <a:rPr lang="en-US" dirty="0" smtClean="0"/>
              <a:t>9</a:t>
            </a:r>
            <a:r>
              <a:rPr lang="ru-RU" dirty="0" smtClean="0"/>
              <a:t> году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2060848"/>
          <a:ext cx="8820472" cy="3838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/>
                <a:gridCol w="2987824"/>
                <a:gridCol w="2448272"/>
              </a:tblGrid>
              <a:tr h="338126">
                <a:tc rowSpan="2"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</a:t>
                      </a:r>
                      <a:r>
                        <a:rPr lang="en-US" sz="1400" dirty="0" smtClean="0"/>
                        <a:t>9</a:t>
                      </a:r>
                      <a:r>
                        <a:rPr lang="ru-RU" sz="1400" dirty="0" smtClean="0"/>
                        <a:t> год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86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Сумма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% к общему объёму безвозмездных</a:t>
                      </a:r>
                      <a:r>
                        <a:rPr lang="ru-RU" sz="1100" baseline="0" dirty="0" smtClean="0"/>
                        <a:t> поступлений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</a:tr>
              <a:tr h="398190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Дотации</a:t>
                      </a:r>
                      <a:endParaRPr lang="ru-RU" sz="1400" b="1" i="1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105 546,4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Субвенции</a:t>
                      </a:r>
                      <a:endParaRPr lang="ru-RU" sz="1400" b="1" i="1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90 649,5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Субсидии</a:t>
                      </a:r>
                      <a:endParaRPr lang="ru-RU" sz="1400" b="1" i="1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29 011,0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Прочие безвозмездные</a:t>
                      </a:r>
                      <a:r>
                        <a:rPr lang="ru-RU" sz="1400" b="1" i="1" baseline="0" dirty="0" smtClean="0"/>
                        <a:t> поступления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Доходы</a:t>
                      </a:r>
                      <a:r>
                        <a:rPr lang="ru-RU" sz="1400" b="1" i="1" baseline="0" dirty="0" smtClean="0"/>
                        <a:t> от возврата прочих остатков прошлых лет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-715,9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593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Итого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224 616,0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360" y="1484784"/>
            <a:ext cx="819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тыс.руб.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7705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Расходы бюджета Заволжского муниципального района Ивановской области</a:t>
            </a:r>
          </a:p>
          <a:p>
            <a:pPr algn="ctr"/>
            <a:r>
              <a:rPr lang="ru-RU" dirty="0" smtClean="0"/>
              <a:t>в 201</a:t>
            </a:r>
            <a:r>
              <a:rPr lang="en-US" dirty="0" smtClean="0"/>
              <a:t>9</a:t>
            </a:r>
            <a:r>
              <a:rPr lang="ru-RU" dirty="0" smtClean="0"/>
              <a:t> году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1628800"/>
          <a:ext cx="8501120" cy="473033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14380"/>
                <a:gridCol w="2686068"/>
                <a:gridCol w="1700224"/>
                <a:gridCol w="1700224"/>
                <a:gridCol w="1700224"/>
              </a:tblGrid>
              <a:tr h="27395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Раздел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</a:t>
                      </a:r>
                      <a:r>
                        <a:rPr lang="en-US" sz="1200" dirty="0" smtClean="0"/>
                        <a:t>9</a:t>
                      </a:r>
                      <a:r>
                        <a:rPr lang="ru-RU" sz="1200" baseline="0" dirty="0" smtClean="0"/>
                        <a:t> год                            уточнённый план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</a:t>
                      </a:r>
                      <a:r>
                        <a:rPr lang="en-US" sz="1200" dirty="0" smtClean="0"/>
                        <a:t>9</a:t>
                      </a:r>
                      <a:r>
                        <a:rPr lang="ru-RU" sz="1200" dirty="0" smtClean="0"/>
                        <a:t> год                       исполнено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% исполнения к уточнённому плану</a:t>
                      </a:r>
                      <a:endParaRPr lang="ru-RU" sz="1200" dirty="0"/>
                    </a:p>
                  </a:txBody>
                  <a:tcPr/>
                </a:tc>
              </a:tr>
              <a:tr h="345447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ВСЕГО:</a:t>
                      </a:r>
                      <a:endParaRPr lang="ru-RU" sz="12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317 367,4</a:t>
                      </a:r>
                      <a:endParaRPr lang="ru-RU" sz="12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287 </a:t>
                      </a:r>
                      <a:r>
                        <a:rPr lang="ru-RU" sz="1200" b="1" dirty="0" smtClean="0"/>
                        <a:t>980,</a:t>
                      </a:r>
                      <a:r>
                        <a:rPr lang="en-US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90,7</a:t>
                      </a:r>
                      <a:endParaRPr lang="ru-RU" sz="12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454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Общегосударственные вопросы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44 283,1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40 463,3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143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Национальная безопасность и правоохранительная деятельность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65,6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100,0</a:t>
                      </a:r>
                      <a:endParaRPr lang="ru-RU" sz="1200" dirty="0"/>
                    </a:p>
                  </a:txBody>
                  <a:tcPr/>
                </a:tc>
              </a:tr>
              <a:tr h="3454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Национальная экономика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10 920,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</a:t>
                      </a:r>
                      <a:r>
                        <a:rPr lang="ru-RU" sz="1200" baseline="0" dirty="0" smtClean="0"/>
                        <a:t> 107,9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83,4</a:t>
                      </a:r>
                      <a:endParaRPr lang="ru-RU" sz="1200" dirty="0"/>
                    </a:p>
                  </a:txBody>
                  <a:tcPr/>
                </a:tc>
              </a:tr>
              <a:tr h="48267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Жилищно-коммунальное хозяйство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16 018,</a:t>
                      </a:r>
                      <a:r>
                        <a:rPr lang="en-US" sz="120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 </a:t>
                      </a:r>
                      <a:r>
                        <a:rPr lang="ru-RU" sz="1200" dirty="0" smtClean="0"/>
                        <a:t>356,</a:t>
                      </a:r>
                      <a:r>
                        <a:rPr lang="en-US" sz="1200" dirty="0" smtClean="0"/>
                        <a:t>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70,9</a:t>
                      </a:r>
                      <a:endParaRPr lang="ru-RU" sz="1200" dirty="0"/>
                    </a:p>
                  </a:txBody>
                  <a:tcPr/>
                </a:tc>
              </a:tr>
              <a:tr h="3454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Охрана окружающей среды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9 822,3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9 822,3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100,0</a:t>
                      </a:r>
                      <a:endParaRPr lang="ru-RU" sz="1200" dirty="0"/>
                    </a:p>
                  </a:txBody>
                  <a:tcPr/>
                </a:tc>
              </a:tr>
              <a:tr h="3454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Образование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227 678,8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209 422,5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92,0</a:t>
                      </a:r>
                      <a:endParaRPr lang="ru-RU" sz="1200" dirty="0"/>
                    </a:p>
                  </a:txBody>
                  <a:tcPr/>
                </a:tc>
              </a:tr>
              <a:tr h="3454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Культура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4 302,7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3 832,9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89,1</a:t>
                      </a:r>
                      <a:endParaRPr lang="ru-RU" sz="1200" dirty="0"/>
                    </a:p>
                  </a:txBody>
                  <a:tcPr/>
                </a:tc>
              </a:tr>
              <a:tr h="3454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Социальная политика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4 112,0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3 758,7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91,4</a:t>
                      </a:r>
                      <a:endParaRPr lang="ru-RU" sz="1200" dirty="0"/>
                    </a:p>
                  </a:txBody>
                  <a:tcPr/>
                </a:tc>
              </a:tr>
              <a:tr h="3454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Физическая культура и спорт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158,8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150,2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94,6</a:t>
                      </a:r>
                      <a:endParaRPr lang="ru-RU" sz="1200" dirty="0"/>
                    </a:p>
                  </a:txBody>
                  <a:tcPr/>
                </a:tc>
              </a:tr>
              <a:tr h="3454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Обслуживание муниципального долга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84368" y="1124744"/>
            <a:ext cx="819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тыс.руб.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9144000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14290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Исполнение бюджета Заволжского муниципального района в 201</a:t>
            </a:r>
            <a:r>
              <a:rPr lang="en-US" dirty="0" smtClean="0"/>
              <a:t>9</a:t>
            </a:r>
            <a:r>
              <a:rPr lang="ru-RU" dirty="0" smtClean="0"/>
              <a:t> году</a:t>
            </a:r>
          </a:p>
          <a:p>
            <a:pPr algn="ctr"/>
            <a:r>
              <a:rPr lang="ru-RU" dirty="0" smtClean="0"/>
              <a:t>в разрезе муниципальных программ. (1)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928670"/>
          <a:ext cx="8786874" cy="1112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072362"/>
                <a:gridCol w="171451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бюджета за 2018 год, всего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из них: расходы на реализацию муниципальных программ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286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446,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том числе: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143900" y="571480"/>
            <a:ext cx="819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тыс.руб.</a:t>
            </a:r>
            <a:endParaRPr lang="ru-RU" sz="1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2285992"/>
          <a:ext cx="8786873" cy="46974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28628"/>
                <a:gridCol w="7358114"/>
                <a:gridCol w="100013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01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образования в Заволжском муниципальном районе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199 599,3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- </a:t>
                      </a:r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«Предоставление дошкольного образования и воспитания в Заволжском муниципальном районе»</a:t>
                      </a:r>
                      <a:endParaRPr lang="ru-RU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80 539</a:t>
                      </a: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,6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«Предоставление общедоступного и бесплатного начального общего, основного (общего), среднего (полного), общего образования по основным общеобразовательным программам в Заволжском муниципальном районе»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96 437,1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«Предоставление дополнительного образования детям в Заволжском муниципальном районе 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13 834,3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Подпрограмма «Организация  отдыха, оздоровления и занятости детей и подростков в Заволжском муниципальном районе »</a:t>
                      </a:r>
                      <a:endParaRPr lang="ru-RU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646,6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«Поддержка молодых специалистов в сфере образования в Заволжском муниципальном районе»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98,1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«Обеспечение деятельности органа управления образованием и образовательных учреждений Заволжского муниципального района»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8 043,6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02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физической культуры и спорта в Заволжском муниципальном районе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150,2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«Развитие физической культуры и спорта в Заволжском муниципальном районе»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150,2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03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культуры и повышение эффективности реализации молодежной политики в Заволжском муниципальном районе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13 235,3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«Предоставление дополнительного образования детям в сфере культуры и искусства в Заволжском муниципальном районе Ивановской области»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9 402,4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latin typeface="Calibri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1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Подпрограмма «Библиотечное дело</a:t>
                      </a:r>
                      <a:r>
                        <a:rPr lang="ru-RU" sz="1100" b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 Заволжском муниципальном районе»</a:t>
                      </a:r>
                      <a:endParaRPr lang="ru-RU" sz="11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3 832,9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16632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Исполнение бюджета Заволжского муниципального района в 201</a:t>
            </a:r>
            <a:r>
              <a:rPr lang="en-US" dirty="0" smtClean="0"/>
              <a:t>9</a:t>
            </a:r>
            <a:r>
              <a:rPr lang="ru-RU" dirty="0" smtClean="0"/>
              <a:t> году</a:t>
            </a:r>
          </a:p>
          <a:p>
            <a:pPr algn="ctr"/>
            <a:r>
              <a:rPr lang="ru-RU" dirty="0" smtClean="0"/>
              <a:t>в разрезе муниципальных программ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84368" y="404664"/>
            <a:ext cx="819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тыс.руб.</a:t>
            </a:r>
            <a:endParaRPr lang="ru-RU" sz="1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-1" y="764704"/>
          <a:ext cx="9144001" cy="6217984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6049"/>
                <a:gridCol w="7657172"/>
                <a:gridCol w="104078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04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Социальная поддержка граждан Заволжского муниципального района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349,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7064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Повышение качества жизни граждан пожилого возраста в Заволжском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муниципальном районе»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141,1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 Подпрограмма «Профилактика социального сиротства, развитие семейных форм устройства детей-сирот и детей, оставшихся без попечения родителей»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208,</a:t>
                      </a:r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05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Экономическое развитие Заволжского муниципального района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440,0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9764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 Подпрограмма «Развитие субъектов малого и среднего предпринимательства в Заволжском муниципальном районе»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282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«Развитие сельскохозяйственного производства в Заволжском муниципальном районе»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240,0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06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Обеспечение качественным жильем и услугами жилищно–коммунального хозяйства населения Заволжского муниципального района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10 228,5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100" b="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«Выравнивание обеспеченности населения Заволжского муниципального района объектами социальной и инженерной инфраструктуры»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10 228,5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07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транспортной системы Заволжского муниципального района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8 548,2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«Капитальный</a:t>
                      </a:r>
                      <a:r>
                        <a:rPr lang="ru-RU" sz="1100" b="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ремонт, ремонт и содержание  </a:t>
                      </a: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автомобильных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дорог общего пользования местного значения Заволжского муниципального </a:t>
                      </a: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района» 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8 548,2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Долгосрочная сбалансированность и устойчивость бюджетной системы Заволжского муниципального района 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3 445,3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2244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Подпрограмма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«Организация управления муниципальными финансами Заволжского муниципального района»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3 445,3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Совершенствование местного самоуправления</a:t>
                      </a:r>
                      <a:r>
                        <a:rPr kumimoji="0" lang="ru-RU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Заволжского муниципального района</a:t>
                      </a:r>
                      <a:endParaRPr lang="ru-RU" sz="14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36 334,6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7232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 Подпрограмма «Обеспечение деятельности администрации  Заволжского муниципального района»</a:t>
                      </a:r>
                      <a:endParaRPr lang="ru-RU" sz="1100" b="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23 060,8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Подпрограмма «Обеспечение деятельности Муниципального учреждения «Управление по материально-техническому обеспечению деятельности</a:t>
                      </a:r>
                      <a:r>
                        <a:rPr lang="ru-RU" sz="1100" b="0" baseline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органов местного самоуправления </a:t>
                      </a: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Заволжского муниципального района»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100" b="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10 317,1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Подпрограмма «Организация предоставления государственных и муниципальных услуг на базе муниципального учреждения «Многофункциональный центр предоставления государственных и муниципальных услуг Заволжского муниципального района»</a:t>
                      </a:r>
                      <a:endParaRPr lang="ru-RU" sz="14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2 956,7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Исполнение бюджета Заволжского муниципального района в 201</a:t>
            </a:r>
            <a:r>
              <a:rPr lang="en-US" dirty="0" smtClean="0"/>
              <a:t>9</a:t>
            </a:r>
            <a:r>
              <a:rPr lang="ru-RU" dirty="0" smtClean="0"/>
              <a:t> году</a:t>
            </a:r>
          </a:p>
          <a:p>
            <a:pPr algn="ctr"/>
            <a:r>
              <a:rPr lang="ru-RU" dirty="0" smtClean="0"/>
              <a:t>в разрезе муниципальных программ </a:t>
            </a:r>
            <a:r>
              <a:rPr lang="en-US" dirty="0" smtClean="0"/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028384" y="908720"/>
            <a:ext cx="819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тыс.руб.</a:t>
            </a:r>
            <a:endParaRPr lang="ru-RU" sz="1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1428536"/>
          <a:ext cx="9144001" cy="5479945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6049"/>
                <a:gridCol w="7657172"/>
                <a:gridCol w="1040780"/>
              </a:tblGrid>
              <a:tr h="475473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12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Управление муниципальным имуществом</a:t>
                      </a:r>
                      <a:r>
                        <a:rPr kumimoji="0" lang="ru-RU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Заволжского муниципального района</a:t>
                      </a:r>
                      <a:endParaRPr lang="ru-RU" sz="14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2 055,3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351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 Подпрограмма «Управление муниципальным имуществом Заволжского муниципального района»</a:t>
                      </a:r>
                      <a:endParaRPr lang="ru-RU" sz="11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2 055,3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4466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Улучшение условий и охраны труда в</a:t>
                      </a:r>
                      <a:r>
                        <a:rPr kumimoji="0" lang="ru-RU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Заволжском муниципальном районе</a:t>
                      </a:r>
                      <a:endParaRPr lang="ru-RU" sz="14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370,3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Подпрограмма «Улучшение условий и охраны труда в администрации  Заволжского муниципального района, структурных подразделениях администрации и муниципальных учреждениях Заволжского района»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100" b="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370,3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15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Профилактика правонарушений, борьба с преступностью и обеспечение безопасности граждан Заволжского муниципального района </a:t>
                      </a:r>
                    </a:p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95,4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Подпрограмма «Профилактика 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преступлений и правонарушений на территории Заволжского муниципального района</a:t>
                      </a: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1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74,5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Подпрограмма «Обеспечение мероприятий по построению и развитию АПК «Безопасный город» на территории Заволжского муниципального района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1100" b="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20,9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16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Поддержка и развитие информационно-коммуникационных технологий в органах местного самоуправления Заволжского муниципального района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b="1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814,8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Поддержка и развитие информационно-коммуникационных технологий в органах местного самоуправления Заволжского муниципального района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100" b="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814,8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17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Охрана окружающей среды на территории Заволжского муниципального района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9 779,8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Охрана окружающей среды на территории Заволжского муниципального района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100" b="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100" b="0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9 779,8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Реализация  майских Указов Президента Российской Федерации </a:t>
            </a:r>
            <a:endParaRPr lang="ru-RU" sz="2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928802"/>
          <a:ext cx="7920880" cy="41452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748513"/>
                <a:gridCol w="2419839"/>
                <a:gridCol w="1584176"/>
                <a:gridCol w="1584176"/>
                <a:gridCol w="1584176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№ </a:t>
                      </a:r>
                      <a:r>
                        <a:rPr lang="ru-RU" sz="1600" dirty="0" err="1" smtClean="0"/>
                        <a:t>п</a:t>
                      </a:r>
                      <a:r>
                        <a:rPr lang="ru-RU" sz="1600" dirty="0" smtClean="0"/>
                        <a:t>/</a:t>
                      </a:r>
                      <a:r>
                        <a:rPr lang="ru-RU" sz="1600" dirty="0" err="1" smtClean="0"/>
                        <a:t>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 показателя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Факт за 201</a:t>
                      </a:r>
                      <a:r>
                        <a:rPr lang="en-US" sz="1600" dirty="0" smtClean="0"/>
                        <a:t>8</a:t>
                      </a:r>
                      <a:r>
                        <a:rPr lang="ru-RU" sz="1600" dirty="0" smtClean="0"/>
                        <a:t>г. (руб.)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Факт за 201</a:t>
                      </a:r>
                      <a:r>
                        <a:rPr lang="en-US" sz="1600" dirty="0" smtClean="0"/>
                        <a:t>9</a:t>
                      </a:r>
                      <a:r>
                        <a:rPr lang="ru-RU" sz="1600" dirty="0" smtClean="0"/>
                        <a:t>г. (руб.)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Темп роста,</a:t>
                      </a:r>
                      <a:r>
                        <a:rPr lang="ru-RU" sz="1600" baseline="0" dirty="0" smtClean="0"/>
                        <a:t> %</a:t>
                      </a:r>
                      <a:endParaRPr lang="ru-RU" sz="1600" dirty="0"/>
                    </a:p>
                  </a:txBody>
                  <a:tcPr/>
                </a:tc>
              </a:tr>
              <a:tr h="74617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Педагогические работники</a:t>
                      </a:r>
                      <a:r>
                        <a:rPr lang="ru-RU" sz="1400" baseline="0" dirty="0" smtClean="0"/>
                        <a:t> муниципальных учреждений дополнительного образования детей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21 686,50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23 518,64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108,4</a:t>
                      </a:r>
                      <a:endParaRPr lang="ru-RU" sz="1400" dirty="0"/>
                    </a:p>
                  </a:txBody>
                  <a:tcPr/>
                </a:tc>
              </a:tr>
              <a:tr h="44378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Педагогические работники</a:t>
                      </a:r>
                      <a:r>
                        <a:rPr lang="ru-RU" sz="1400" baseline="0" dirty="0" smtClean="0"/>
                        <a:t> муниципальных образовательных учреждений общего образования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22 498,50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23 307,06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103,6</a:t>
                      </a:r>
                      <a:endParaRPr lang="ru-RU" sz="1400" dirty="0"/>
                    </a:p>
                  </a:txBody>
                  <a:tcPr/>
                </a:tc>
              </a:tr>
              <a:tr h="44378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Педагогические работники</a:t>
                      </a:r>
                      <a:r>
                        <a:rPr lang="ru-RU" sz="1400" baseline="0" dirty="0" smtClean="0"/>
                        <a:t> муниципальных дошкольных образовательных учреждений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20 356,16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21 338,16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104,8</a:t>
                      </a:r>
                      <a:endParaRPr lang="ru-RU" sz="1400" dirty="0"/>
                    </a:p>
                  </a:txBody>
                  <a:tcPr/>
                </a:tc>
              </a:tr>
              <a:tr h="44378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Работники учреждений</a:t>
                      </a:r>
                      <a:r>
                        <a:rPr lang="ru-RU" sz="1400" baseline="0" dirty="0" smtClean="0"/>
                        <a:t> культуры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19 511,74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20 334,72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104,2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088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Дорожный фонд </a:t>
            </a:r>
            <a:br>
              <a:rPr lang="ru-RU" sz="2400" dirty="0" smtClean="0"/>
            </a:br>
            <a:r>
              <a:rPr lang="ru-RU" sz="2000" dirty="0" smtClean="0"/>
              <a:t>Заволжского муниципального района в 201</a:t>
            </a:r>
            <a:r>
              <a:rPr lang="en-US" sz="2000" dirty="0" smtClean="0"/>
              <a:t>9</a:t>
            </a:r>
            <a:r>
              <a:rPr lang="ru-RU" sz="2000" dirty="0" smtClean="0"/>
              <a:t> году (тыс.руб.)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4" y="836712"/>
          <a:ext cx="903649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mtClean="0"/>
              <a:t>Социально-значимые проекты за счет бюджета в 2019 году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1628800"/>
            <a:ext cx="6732240" cy="1296144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ru-RU" sz="1800" dirty="0" smtClean="0"/>
              <a:t>Строительство распределительных газопроводов с.Заречный, </a:t>
            </a:r>
            <a:r>
              <a:rPr lang="ru-RU" sz="1800" dirty="0" err="1" smtClean="0"/>
              <a:t>д.Мартыниха</a:t>
            </a:r>
            <a:r>
              <a:rPr lang="ru-RU" sz="1800" dirty="0" smtClean="0"/>
              <a:t>, д. </a:t>
            </a:r>
            <a:r>
              <a:rPr lang="ru-RU" sz="1800" dirty="0" err="1" smtClean="0"/>
              <a:t>Шерониха</a:t>
            </a:r>
            <a:r>
              <a:rPr lang="ru-RU" sz="1800" dirty="0" smtClean="0"/>
              <a:t>, </a:t>
            </a:r>
            <a:r>
              <a:rPr lang="ru-RU" sz="1800" dirty="0" err="1" smtClean="0"/>
              <a:t>д.Чеганово</a:t>
            </a:r>
            <a:r>
              <a:rPr lang="ru-RU" sz="1800" dirty="0" smtClean="0"/>
              <a:t> в Заволжском районе Ивановской области (2 этап-газификация д. </a:t>
            </a:r>
            <a:r>
              <a:rPr lang="ru-RU" sz="1800" dirty="0" err="1" smtClean="0"/>
              <a:t>Мартыниха</a:t>
            </a:r>
            <a:r>
              <a:rPr lang="ru-RU" sz="1800" dirty="0" smtClean="0"/>
              <a:t>, д. </a:t>
            </a:r>
            <a:r>
              <a:rPr lang="ru-RU" sz="1800" dirty="0" err="1" smtClean="0"/>
              <a:t>Шерониха</a:t>
            </a:r>
            <a:r>
              <a:rPr lang="ru-RU" sz="1800" dirty="0" smtClean="0"/>
              <a:t>, д. </a:t>
            </a:r>
            <a:r>
              <a:rPr lang="ru-RU" sz="1800" dirty="0" err="1" smtClean="0"/>
              <a:t>Чеганово</a:t>
            </a:r>
            <a:r>
              <a:rPr lang="ru-RU" sz="1800" dirty="0" smtClean="0"/>
              <a:t>) – </a:t>
            </a:r>
            <a:r>
              <a:rPr lang="ru-RU" sz="1800" dirty="0" smtClean="0"/>
              <a:t>8 </a:t>
            </a:r>
            <a:r>
              <a:rPr lang="ru-RU" sz="1800" dirty="0" smtClean="0"/>
              <a:t>648,2 тыс.руб. 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FontTx/>
              <a:buChar char="-"/>
            </a:pPr>
            <a:endParaRPr lang="ru-RU" sz="1400" dirty="0" smtClean="0"/>
          </a:p>
        </p:txBody>
      </p:sp>
      <p:pic>
        <p:nvPicPr>
          <p:cNvPr id="15" name="Рисунок 14" descr="Пуск газ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1628800"/>
            <a:ext cx="1872208" cy="12961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63888" y="566124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ru-RU" sz="1600" dirty="0" smtClean="0"/>
              <a:t>       </a:t>
            </a:r>
            <a:r>
              <a:rPr lang="ru-RU" dirty="0" smtClean="0"/>
              <a:t>   Разработка проектов работ по ликвидации накопленного вреда окружающей среде– 9 779,8 тыс.руб</a:t>
            </a:r>
            <a:r>
              <a:rPr lang="ru-RU" sz="1600" dirty="0" smtClean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5856" y="2996952"/>
            <a:ext cx="568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ru-RU" sz="1200" dirty="0" smtClean="0"/>
          </a:p>
          <a:p>
            <a:pPr>
              <a:buFont typeface="Courier New" pitchFamily="49" charset="0"/>
              <a:buChar char="o"/>
            </a:pPr>
            <a:r>
              <a:rPr lang="ru-RU" sz="1600" dirty="0" smtClean="0"/>
              <a:t>        </a:t>
            </a:r>
            <a:r>
              <a:rPr lang="ru-RU" dirty="0" smtClean="0"/>
              <a:t>Капитальный ремонт спортзала </a:t>
            </a:r>
          </a:p>
          <a:p>
            <a:r>
              <a:rPr lang="ru-RU" dirty="0" smtClean="0"/>
              <a:t>МКОУ </a:t>
            </a:r>
            <a:r>
              <a:rPr lang="ru-RU" dirty="0" err="1" smtClean="0"/>
              <a:t>Колшевской</a:t>
            </a:r>
            <a:r>
              <a:rPr lang="ru-RU" dirty="0" smtClean="0"/>
              <a:t> ООШ– 1 602,1 тыс.руб.</a:t>
            </a:r>
            <a:endParaRPr lang="ru-RU" dirty="0"/>
          </a:p>
        </p:txBody>
      </p:sp>
      <p:sp>
        <p:nvSpPr>
          <p:cNvPr id="5122" name="AutoShape 2" descr="https://portal.iv-edu.ru/dep/mouozavl/zavolgskiyrn_kolshevskaya/schoollife/photo/school.JPG"/>
          <p:cNvSpPr>
            <a:spLocks noChangeAspect="1" noChangeArrowheads="1"/>
          </p:cNvSpPr>
          <p:nvPr/>
        </p:nvSpPr>
        <p:spPr bwMode="auto">
          <a:xfrm>
            <a:off x="155575" y="-2743200"/>
            <a:ext cx="7620000" cy="5715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https://r1.nubex.ru/s3030-6af/a97377a1b6_fit-in~1280x800~filters:no_upscale()__f8902_2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 descr="спортзал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2996952"/>
            <a:ext cx="1944216" cy="1224136"/>
          </a:xfrm>
          <a:prstGeom prst="rect">
            <a:avLst/>
          </a:prstGeom>
        </p:spPr>
      </p:pic>
      <p:sp>
        <p:nvSpPr>
          <p:cNvPr id="3" name="AutoShape 2" descr="https://slife.org/wp-content/uploads/nature-32946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5" name="AutoShape 5" descr="https://im0-tub-ru.yandex.net/i?id=72ac61fd0bc66dfcd6f92c3831b3a331&amp;n=33&amp;w=174&amp;h=1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7" name="AutoShape 7" descr="https://im0-tub-ru.yandex.net/i?id=72ac61fd0bc66dfcd6f92c3831b3a331&amp;n=33&amp;w=174&amp;h=1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9" name="AutoShape 9" descr="https://im0-tub-ru.yandex.net/i?id=72ac61fd0bc66dfcd6f92c3831b3a331&amp;n=33&amp;w=174&amp;h=1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1" name="AutoShape 11" descr="https://im0-tub-ru.yandex.net/i?id=72ac61fd0bc66dfcd6f92c3831b3a331&amp;n=33&amp;w=174&amp;h=1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3" name="AutoShape 13" descr="https://im0-tub-ru.yandex.net/i?id=72ac61fd0bc66dfcd6f92c3831b3a331&amp;n=33&amp;w=174&amp;h=1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5" name="AutoShape 15" descr="https://im0-tub-ru.yandex.net/i?id=04acf489ca23f27fdfa2f186df003ed5&amp;n=33&amp;w=200&amp;h=1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Рисунок 19" descr="ecologia-1024x68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59632" y="5229200"/>
            <a:ext cx="1872208" cy="132129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23528" y="4293096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ru-RU" sz="1600" dirty="0" smtClean="0"/>
              <a:t> </a:t>
            </a:r>
            <a:r>
              <a:rPr lang="en-US" sz="1600" dirty="0" smtClean="0"/>
              <a:t>          </a:t>
            </a:r>
            <a:r>
              <a:rPr lang="ru-RU" dirty="0" smtClean="0"/>
              <a:t>Капитальный ремонт и приобретение спортивного инвентаря спортзала МКОУ Заволжский лицей –  2 727,2 тыс.руб.</a:t>
            </a:r>
            <a:endParaRPr lang="ru-RU" dirty="0"/>
          </a:p>
        </p:txBody>
      </p:sp>
      <p:pic>
        <p:nvPicPr>
          <p:cNvPr id="23" name="Рисунок 22" descr="спортзал-1024x77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4077072"/>
            <a:ext cx="2088232" cy="14401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Расходы бюджета на социальную поддержку семьи и детей </a:t>
            </a:r>
            <a:endParaRPr lang="ru-RU" sz="2700" b="0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2276872"/>
          <a:ext cx="8147248" cy="366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680"/>
                <a:gridCol w="2026568"/>
              </a:tblGrid>
              <a:tr h="3166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Наименование расходов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Сумма, тыс.руб.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854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Организация питания детей из многодетных семей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1 417,6</a:t>
                      </a:r>
                      <a:endParaRPr lang="ru-RU" sz="1600" dirty="0"/>
                    </a:p>
                  </a:txBody>
                  <a:tcPr/>
                </a:tc>
              </a:tr>
              <a:tr h="7368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Обеспечение школьной формой учащихся первых классов общеобразовательных организаций, проживающих</a:t>
                      </a:r>
                      <a:r>
                        <a:rPr lang="ru-RU" sz="1600" baseline="0" dirty="0" smtClean="0"/>
                        <a:t> в многодетных семьях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62,0</a:t>
                      </a:r>
                      <a:endParaRPr lang="ru-RU" sz="1600" dirty="0"/>
                    </a:p>
                  </a:txBody>
                  <a:tcPr/>
                </a:tc>
              </a:tr>
              <a:tr h="4514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Организация отдыха детей и молодежи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676,5</a:t>
                      </a:r>
                      <a:endParaRPr lang="ru-RU" sz="1600" dirty="0"/>
                    </a:p>
                  </a:txBody>
                  <a:tcPr/>
                </a:tc>
              </a:tr>
              <a:tr h="7368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Предоставление жилых помещений детям-сиротам</a:t>
                      </a:r>
                      <a:r>
                        <a:rPr lang="ru-RU" sz="1600" baseline="0" dirty="0" smtClean="0"/>
                        <a:t> и детям, оставшимся без попечения родителей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r>
                        <a:rPr lang="ru-RU" sz="1600" baseline="0" dirty="0" smtClean="0"/>
                        <a:t> 208,1</a:t>
                      </a:r>
                      <a:endParaRPr lang="ru-RU" sz="1600" dirty="0"/>
                    </a:p>
                  </a:txBody>
                  <a:tcPr/>
                </a:tc>
              </a:tr>
              <a:tr h="7368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Выплата компенсации части родительской</a:t>
                      </a:r>
                      <a:r>
                        <a:rPr lang="ru-RU" sz="1600" baseline="0" dirty="0" smtClean="0"/>
                        <a:t> платы за присмотр и уход за детьми в дошкольных учреждениях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646,7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500034" y="171448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+mn-lt"/>
              </a:rPr>
              <a:t>Муниципальный внутренний долг Заволжского муниципального района </a:t>
            </a:r>
            <a:endParaRPr lang="ru-RU" sz="3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zavrayadm.ru/images/stories/ger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642918"/>
            <a:ext cx="1657350" cy="20764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3286124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Подготовлено </a:t>
            </a:r>
          </a:p>
          <a:p>
            <a:pPr algn="ctr"/>
            <a:r>
              <a:rPr lang="ru-RU" dirty="0" smtClean="0"/>
              <a:t>финансовым отделом администрации Заволжского муниципального района </a:t>
            </a:r>
          </a:p>
          <a:p>
            <a:pPr algn="ctr"/>
            <a:r>
              <a:rPr lang="ru-RU" dirty="0" smtClean="0"/>
              <a:t>Ивановской области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20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dirty="0" smtClean="0"/>
              <a:t> год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/>
              <a:t>Документ подготовлен с использованием материалов, содержащихся в «Бюджете для граждан» к  исполнению федерального бюджета за 201</a:t>
            </a:r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800" dirty="0" smtClean="0"/>
              <a:t>год, сформированному Министерством финансов РФ</a:t>
            </a:r>
          </a:p>
          <a:p>
            <a:pPr algn="ctr"/>
            <a:endParaRPr lang="ru-RU" sz="800" dirty="0" smtClean="0"/>
          </a:p>
          <a:p>
            <a:pPr algn="ctr"/>
            <a:r>
              <a:rPr lang="ru-RU" sz="800" dirty="0" smtClean="0"/>
              <a:t>Ответственный исполнитель: Главный специалист Четвергова М.А., Тел 6-00-44</a:t>
            </a:r>
            <a:endParaRPr lang="ru-RU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10480</TotalTime>
  <Words>1786</Words>
  <Application>Microsoft Office PowerPoint</Application>
  <PresentationFormat>Экран (4:3)</PresentationFormat>
  <Paragraphs>483</Paragraphs>
  <Slides>25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Основные характеристики исполнения бюджета  Заволжского муниципального района                                   за 2019  год</vt:lpstr>
      <vt:lpstr>Доходы, расходы и дефицит исполнения бюджета  Заволжского муниципального района  за 2019 год</vt:lpstr>
      <vt:lpstr>Структура доходов исполнения бюджета  Заволжского муниципального района за 2019 год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Реализация  майских Указов Президента Российской Федерации </vt:lpstr>
      <vt:lpstr>Слайд 20</vt:lpstr>
      <vt:lpstr>Дорожный фонд  Заволжского муниципального района в 2019 году (тыс.руб.)</vt:lpstr>
      <vt:lpstr>Социально-значимые проекты за счет бюджета в 2019 году</vt:lpstr>
      <vt:lpstr>Расходы бюджета на социальную поддержку семьи и детей </vt:lpstr>
      <vt:lpstr>Муниципальный внутренний долг Заволжского муниципального района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fin4</dc:creator>
  <cp:lastModifiedBy>fin4</cp:lastModifiedBy>
  <cp:revision>847</cp:revision>
  <dcterms:modified xsi:type="dcterms:W3CDTF">2020-03-19T06:50:34Z</dcterms:modified>
</cp:coreProperties>
</file>